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8" r:id="rId1"/>
  </p:sldMasterIdLst>
  <p:notesMasterIdLst>
    <p:notesMasterId r:id="rId22"/>
  </p:notesMasterIdLst>
  <p:sldIdLst>
    <p:sldId id="256" r:id="rId2"/>
    <p:sldId id="331" r:id="rId3"/>
    <p:sldId id="310" r:id="rId4"/>
    <p:sldId id="332" r:id="rId5"/>
    <p:sldId id="333" r:id="rId6"/>
    <p:sldId id="334" r:id="rId7"/>
    <p:sldId id="335" r:id="rId8"/>
    <p:sldId id="336" r:id="rId9"/>
    <p:sldId id="337" r:id="rId10"/>
    <p:sldId id="338" r:id="rId11"/>
    <p:sldId id="339" r:id="rId12"/>
    <p:sldId id="341" r:id="rId13"/>
    <p:sldId id="342" r:id="rId14"/>
    <p:sldId id="350" r:id="rId15"/>
    <p:sldId id="349" r:id="rId16"/>
    <p:sldId id="343" r:id="rId17"/>
    <p:sldId id="345" r:id="rId18"/>
    <p:sldId id="346" r:id="rId19"/>
    <p:sldId id="347" r:id="rId20"/>
    <p:sldId id="348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DBBA6"/>
    <a:srgbClr val="E84A27"/>
    <a:srgbClr val="131F33"/>
    <a:srgbClr val="1329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211"/>
    <p:restoredTop sz="26266"/>
  </p:normalViewPr>
  <p:slideViewPr>
    <p:cSldViewPr snapToGrid="0" snapToObjects="1">
      <p:cViewPr varScale="1">
        <p:scale>
          <a:sx n="42" d="100"/>
          <a:sy n="42" d="100"/>
        </p:scale>
        <p:origin x="6192" y="168"/>
      </p:cViewPr>
      <p:guideLst>
        <p:guide orient="horz" pos="2160"/>
        <p:guide pos="3840"/>
      </p:guideLst>
    </p:cSldViewPr>
  </p:slideViewPr>
  <p:notesTextViewPr>
    <p:cViewPr>
      <p:scale>
        <a:sx n="240" d="100"/>
        <a:sy n="240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E109377-4E78-0046-BF0C-95048A59DC64}" type="doc">
      <dgm:prSet loTypeId="urn:microsoft.com/office/officeart/2005/8/layout/cycle2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ECA3A9B-CD48-8E4B-8926-A8CCB1E09954}">
      <dgm:prSet phldrT="[Text]"/>
      <dgm:spPr/>
      <dgm:t>
        <a:bodyPr/>
        <a:lstStyle/>
        <a:p>
          <a:r>
            <a:rPr lang="en-US" dirty="0"/>
            <a:t>Actor</a:t>
          </a:r>
        </a:p>
      </dgm:t>
    </dgm:pt>
    <dgm:pt modelId="{048F2AC5-62AE-0B4F-9DFE-5F455A5B0F9B}" type="parTrans" cxnId="{DB29DEE8-26CE-C74F-81E6-958BA450211C}">
      <dgm:prSet/>
      <dgm:spPr/>
      <dgm:t>
        <a:bodyPr/>
        <a:lstStyle/>
        <a:p>
          <a:endParaRPr lang="en-US"/>
        </a:p>
      </dgm:t>
    </dgm:pt>
    <dgm:pt modelId="{2649109B-C9FF-3C4E-8992-C53FB24B3DE8}" type="sibTrans" cxnId="{DB29DEE8-26CE-C74F-81E6-958BA450211C}">
      <dgm:prSet/>
      <dgm:spPr/>
      <dgm:t>
        <a:bodyPr/>
        <a:lstStyle/>
        <a:p>
          <a:endParaRPr lang="en-US"/>
        </a:p>
      </dgm:t>
    </dgm:pt>
    <dgm:pt modelId="{65345B83-10E5-D94B-B784-C315252E7DD0}">
      <dgm:prSet phldrT="[Text]"/>
      <dgm:spPr/>
      <dgm:t>
        <a:bodyPr/>
        <a:lstStyle/>
        <a:p>
          <a:r>
            <a:rPr lang="en-US" dirty="0"/>
            <a:t>Critic</a:t>
          </a:r>
        </a:p>
      </dgm:t>
    </dgm:pt>
    <dgm:pt modelId="{54831E10-3B62-3B45-8271-A4839D4628AD}" type="parTrans" cxnId="{7252A095-4511-F943-8E51-0ED853148733}">
      <dgm:prSet/>
      <dgm:spPr/>
      <dgm:t>
        <a:bodyPr/>
        <a:lstStyle/>
        <a:p>
          <a:endParaRPr lang="en-US"/>
        </a:p>
      </dgm:t>
    </dgm:pt>
    <dgm:pt modelId="{1942A0CD-8BC7-8543-AD32-8FC812B15CDF}" type="sibTrans" cxnId="{7252A095-4511-F943-8E51-0ED853148733}">
      <dgm:prSet/>
      <dgm:spPr/>
      <dgm:t>
        <a:bodyPr/>
        <a:lstStyle/>
        <a:p>
          <a:endParaRPr lang="en-US"/>
        </a:p>
      </dgm:t>
    </dgm:pt>
    <dgm:pt modelId="{248AC312-8FF5-9C44-AA83-A19BA94F137C}" type="pres">
      <dgm:prSet presAssocID="{DE109377-4E78-0046-BF0C-95048A59DC64}" presName="cycle" presStyleCnt="0">
        <dgm:presLayoutVars>
          <dgm:dir/>
          <dgm:resizeHandles val="exact"/>
        </dgm:presLayoutVars>
      </dgm:prSet>
      <dgm:spPr/>
    </dgm:pt>
    <dgm:pt modelId="{E660FEC8-4D75-5645-93D7-F240BBC3C7E2}" type="pres">
      <dgm:prSet presAssocID="{DECA3A9B-CD48-8E4B-8926-A8CCB1E09954}" presName="node" presStyleLbl="node1" presStyleIdx="0" presStyleCnt="2" custRadScaleRad="137151" custRadScaleInc="93954">
        <dgm:presLayoutVars>
          <dgm:bulletEnabled val="1"/>
        </dgm:presLayoutVars>
      </dgm:prSet>
      <dgm:spPr/>
    </dgm:pt>
    <dgm:pt modelId="{B0CF97AA-E524-274D-95A6-72D904BB4FAC}" type="pres">
      <dgm:prSet presAssocID="{2649109B-C9FF-3C4E-8992-C53FB24B3DE8}" presName="sibTrans" presStyleLbl="sibTrans2D1" presStyleIdx="0" presStyleCnt="2"/>
      <dgm:spPr/>
    </dgm:pt>
    <dgm:pt modelId="{80452115-96FC-224E-B16C-AF59AF2F5976}" type="pres">
      <dgm:prSet presAssocID="{2649109B-C9FF-3C4E-8992-C53FB24B3DE8}" presName="connectorText" presStyleLbl="sibTrans2D1" presStyleIdx="0" presStyleCnt="2"/>
      <dgm:spPr/>
    </dgm:pt>
    <dgm:pt modelId="{CBCE5104-AC29-314F-900B-5D9223E9E226}" type="pres">
      <dgm:prSet presAssocID="{65345B83-10E5-D94B-B784-C315252E7DD0}" presName="node" presStyleLbl="node1" presStyleIdx="1" presStyleCnt="2" custRadScaleRad="112304" custRadScaleInc="109097">
        <dgm:presLayoutVars>
          <dgm:bulletEnabled val="1"/>
        </dgm:presLayoutVars>
      </dgm:prSet>
      <dgm:spPr/>
    </dgm:pt>
    <dgm:pt modelId="{AAE1C081-405B-A64C-B10C-B56D7B785525}" type="pres">
      <dgm:prSet presAssocID="{1942A0CD-8BC7-8543-AD32-8FC812B15CDF}" presName="sibTrans" presStyleLbl="sibTrans2D1" presStyleIdx="1" presStyleCnt="2"/>
      <dgm:spPr/>
    </dgm:pt>
    <dgm:pt modelId="{33ACAAB0-96E0-0E4C-B0A2-ADF10F88DA58}" type="pres">
      <dgm:prSet presAssocID="{1942A0CD-8BC7-8543-AD32-8FC812B15CDF}" presName="connectorText" presStyleLbl="sibTrans2D1" presStyleIdx="1" presStyleCnt="2"/>
      <dgm:spPr/>
    </dgm:pt>
  </dgm:ptLst>
  <dgm:cxnLst>
    <dgm:cxn modelId="{556A340F-D74F-2642-8D47-97A4BF54A9D0}" type="presOf" srcId="{2649109B-C9FF-3C4E-8992-C53FB24B3DE8}" destId="{80452115-96FC-224E-B16C-AF59AF2F5976}" srcOrd="1" destOrd="0" presId="urn:microsoft.com/office/officeart/2005/8/layout/cycle2"/>
    <dgm:cxn modelId="{1CF30858-ED2D-4B4F-9156-5F5EF836719B}" type="presOf" srcId="{DE109377-4E78-0046-BF0C-95048A59DC64}" destId="{248AC312-8FF5-9C44-AA83-A19BA94F137C}" srcOrd="0" destOrd="0" presId="urn:microsoft.com/office/officeart/2005/8/layout/cycle2"/>
    <dgm:cxn modelId="{CE309D7B-C6DB-EE47-8957-337B55DAA228}" type="presOf" srcId="{65345B83-10E5-D94B-B784-C315252E7DD0}" destId="{CBCE5104-AC29-314F-900B-5D9223E9E226}" srcOrd="0" destOrd="0" presId="urn:microsoft.com/office/officeart/2005/8/layout/cycle2"/>
    <dgm:cxn modelId="{02D9147C-62FF-6349-9A05-AC23EDFB3E18}" type="presOf" srcId="{1942A0CD-8BC7-8543-AD32-8FC812B15CDF}" destId="{AAE1C081-405B-A64C-B10C-B56D7B785525}" srcOrd="0" destOrd="0" presId="urn:microsoft.com/office/officeart/2005/8/layout/cycle2"/>
    <dgm:cxn modelId="{0C9FBD84-51AF-8F43-BB56-B8C285C2043C}" type="presOf" srcId="{2649109B-C9FF-3C4E-8992-C53FB24B3DE8}" destId="{B0CF97AA-E524-274D-95A6-72D904BB4FAC}" srcOrd="0" destOrd="0" presId="urn:microsoft.com/office/officeart/2005/8/layout/cycle2"/>
    <dgm:cxn modelId="{7252A095-4511-F943-8E51-0ED853148733}" srcId="{DE109377-4E78-0046-BF0C-95048A59DC64}" destId="{65345B83-10E5-D94B-B784-C315252E7DD0}" srcOrd="1" destOrd="0" parTransId="{54831E10-3B62-3B45-8271-A4839D4628AD}" sibTransId="{1942A0CD-8BC7-8543-AD32-8FC812B15CDF}"/>
    <dgm:cxn modelId="{B6965DD1-90A0-C04B-A8A3-CA26F0159A23}" type="presOf" srcId="{1942A0CD-8BC7-8543-AD32-8FC812B15CDF}" destId="{33ACAAB0-96E0-0E4C-B0A2-ADF10F88DA58}" srcOrd="1" destOrd="0" presId="urn:microsoft.com/office/officeart/2005/8/layout/cycle2"/>
    <dgm:cxn modelId="{DB29DEE8-26CE-C74F-81E6-958BA450211C}" srcId="{DE109377-4E78-0046-BF0C-95048A59DC64}" destId="{DECA3A9B-CD48-8E4B-8926-A8CCB1E09954}" srcOrd="0" destOrd="0" parTransId="{048F2AC5-62AE-0B4F-9DFE-5F455A5B0F9B}" sibTransId="{2649109B-C9FF-3C4E-8992-C53FB24B3DE8}"/>
    <dgm:cxn modelId="{DB1C2BF0-FDE2-F94E-BA45-8BB622FC1D73}" type="presOf" srcId="{DECA3A9B-CD48-8E4B-8926-A8CCB1E09954}" destId="{E660FEC8-4D75-5645-93D7-F240BBC3C7E2}" srcOrd="0" destOrd="0" presId="urn:microsoft.com/office/officeart/2005/8/layout/cycle2"/>
    <dgm:cxn modelId="{8330D47C-0886-194A-A3F7-F41C9CD24A28}" type="presParOf" srcId="{248AC312-8FF5-9C44-AA83-A19BA94F137C}" destId="{E660FEC8-4D75-5645-93D7-F240BBC3C7E2}" srcOrd="0" destOrd="0" presId="urn:microsoft.com/office/officeart/2005/8/layout/cycle2"/>
    <dgm:cxn modelId="{7533E5E0-4FF0-F540-A01C-8BC10E0D21DA}" type="presParOf" srcId="{248AC312-8FF5-9C44-AA83-A19BA94F137C}" destId="{B0CF97AA-E524-274D-95A6-72D904BB4FAC}" srcOrd="1" destOrd="0" presId="urn:microsoft.com/office/officeart/2005/8/layout/cycle2"/>
    <dgm:cxn modelId="{D0B270C0-5AAA-1545-9D47-859BC80AE42A}" type="presParOf" srcId="{B0CF97AA-E524-274D-95A6-72D904BB4FAC}" destId="{80452115-96FC-224E-B16C-AF59AF2F5976}" srcOrd="0" destOrd="0" presId="urn:microsoft.com/office/officeart/2005/8/layout/cycle2"/>
    <dgm:cxn modelId="{40F1A92E-CF57-184C-A96E-AC29A926BD83}" type="presParOf" srcId="{248AC312-8FF5-9C44-AA83-A19BA94F137C}" destId="{CBCE5104-AC29-314F-900B-5D9223E9E226}" srcOrd="2" destOrd="0" presId="urn:microsoft.com/office/officeart/2005/8/layout/cycle2"/>
    <dgm:cxn modelId="{00D02C75-92FA-B04B-BF9D-E90FBE5D66FF}" type="presParOf" srcId="{248AC312-8FF5-9C44-AA83-A19BA94F137C}" destId="{AAE1C081-405B-A64C-B10C-B56D7B785525}" srcOrd="3" destOrd="0" presId="urn:microsoft.com/office/officeart/2005/8/layout/cycle2"/>
    <dgm:cxn modelId="{3A271E25-431B-8E48-AA18-5C9A08B4BD29}" type="presParOf" srcId="{AAE1C081-405B-A64C-B10C-B56D7B785525}" destId="{33ACAAB0-96E0-0E4C-B0A2-ADF10F88DA58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60FEC8-4D75-5645-93D7-F240BBC3C7E2}">
      <dsp:nvSpPr>
        <dsp:cNvPr id="0" name=""/>
        <dsp:cNvSpPr/>
      </dsp:nvSpPr>
      <dsp:spPr>
        <a:xfrm>
          <a:off x="1017299" y="0"/>
          <a:ext cx="1555232" cy="155523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Actor</a:t>
          </a:r>
        </a:p>
      </dsp:txBody>
      <dsp:txXfrm>
        <a:off x="1245057" y="227758"/>
        <a:ext cx="1099716" cy="1099716"/>
      </dsp:txXfrm>
    </dsp:sp>
    <dsp:sp modelId="{B0CF97AA-E524-274D-95A6-72D904BB4FAC}">
      <dsp:nvSpPr>
        <dsp:cNvPr id="0" name=""/>
        <dsp:cNvSpPr/>
      </dsp:nvSpPr>
      <dsp:spPr>
        <a:xfrm rot="5446340">
          <a:off x="1909311" y="1813136"/>
          <a:ext cx="1271677" cy="52489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/>
        </a:p>
      </dsp:txBody>
      <dsp:txXfrm rot="10800000">
        <a:off x="1989106" y="1839388"/>
        <a:ext cx="1114210" cy="314935"/>
      </dsp:txXfrm>
    </dsp:sp>
    <dsp:sp modelId="{CBCE5104-AC29-314F-900B-5D9223E9E226}">
      <dsp:nvSpPr>
        <dsp:cNvPr id="0" name=""/>
        <dsp:cNvSpPr/>
      </dsp:nvSpPr>
      <dsp:spPr>
        <a:xfrm>
          <a:off x="982389" y="2652343"/>
          <a:ext cx="1555232" cy="155523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Critic</a:t>
          </a:r>
        </a:p>
      </dsp:txBody>
      <dsp:txXfrm>
        <a:off x="1210147" y="2880101"/>
        <a:ext cx="1099716" cy="1099716"/>
      </dsp:txXfrm>
    </dsp:sp>
    <dsp:sp modelId="{AAE1C081-405B-A64C-B10C-B56D7B785525}">
      <dsp:nvSpPr>
        <dsp:cNvPr id="0" name=""/>
        <dsp:cNvSpPr/>
      </dsp:nvSpPr>
      <dsp:spPr>
        <a:xfrm rot="16236898">
          <a:off x="531154" y="1856783"/>
          <a:ext cx="1071094" cy="52489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/>
        </a:p>
      </dsp:txBody>
      <dsp:txXfrm>
        <a:off x="609042" y="2040490"/>
        <a:ext cx="913627" cy="31493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FD3E08-CD1E-6345-BF3D-6B539ADC1145}" type="datetimeFigureOut">
              <a:rPr lang="en-US" smtClean="0"/>
              <a:t>10/1/25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C32C59-1409-2640-866F-4A1083575A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3753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C32C59-1409-2640-866F-4A1083575A3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0520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BF3413-CEF4-081D-E822-11A839400B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31CDDAA-A556-D647-6169-DD7B6522BB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E502C28-3FAB-9053-4F48-6BF8C5D709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the 1960s and 70s, two different fields independently hit on the same key principle: </a:t>
            </a:r>
          </a:p>
          <a:p>
            <a:r>
              <a:rPr lang="en-US" dirty="0"/>
              <a:t>	weight updates should be driven by </a:t>
            </a:r>
            <a:r>
              <a:rPr lang="en-US" b="1" dirty="0"/>
              <a:t>error</a:t>
            </a:r>
            <a:r>
              <a:rPr lang="en-US" dirty="0"/>
              <a:t>, not just correlation.</a:t>
            </a:r>
          </a:p>
          <a:p>
            <a:endParaRPr lang="en-US" dirty="0"/>
          </a:p>
          <a:p>
            <a:r>
              <a:rPr lang="en-US" dirty="0"/>
              <a:t>In engineering, </a:t>
            </a:r>
            <a:r>
              <a:rPr lang="en-US" dirty="0" err="1"/>
              <a:t>Widrow</a:t>
            </a:r>
            <a:r>
              <a:rPr lang="en-US" dirty="0"/>
              <a:t> and Hoff developed the </a:t>
            </a:r>
            <a:r>
              <a:rPr lang="en-US" b="1" dirty="0"/>
              <a:t>delta rule</a:t>
            </a:r>
            <a:r>
              <a:rPr lang="en-US" dirty="0"/>
              <a:t> for their ADALINE system.</a:t>
            </a:r>
          </a:p>
          <a:p>
            <a:r>
              <a:rPr lang="en-US" dirty="0"/>
              <a:t>The idea was to update weights based on the difference between the desired target output and the actual output.</a:t>
            </a:r>
          </a:p>
          <a:p>
            <a:r>
              <a:rPr lang="en-US" dirty="0"/>
              <a:t>In shorthand: </a:t>
            </a:r>
            <a:r>
              <a:rPr lang="el-GR" dirty="0"/>
              <a:t>Δ</a:t>
            </a:r>
            <a:r>
              <a:rPr lang="en-US" dirty="0"/>
              <a:t>w ∝ (target – output) × input.</a:t>
            </a:r>
          </a:p>
          <a:p>
            <a:r>
              <a:rPr lang="en-US" dirty="0"/>
              <a:t>This made learning outcome-sensitive — the weights only changed when the system was wrong.</a:t>
            </a:r>
          </a:p>
          <a:p>
            <a:endParaRPr lang="en-US" dirty="0"/>
          </a:p>
          <a:p>
            <a:r>
              <a:rPr lang="en-US" dirty="0"/>
              <a:t>Meanwhile, in psychology, Rescorla and Wagner were puzzling over results in classical conditioning, like blocking.</a:t>
            </a:r>
          </a:p>
          <a:p>
            <a:r>
              <a:rPr lang="en-US" dirty="0"/>
              <a:t>They proposed that the strength of a conditioned stimulus changes in proportion to the </a:t>
            </a:r>
            <a:r>
              <a:rPr lang="en-US" b="1" dirty="0"/>
              <a:t>prediction error</a:t>
            </a:r>
            <a:r>
              <a:rPr lang="en-US" dirty="0"/>
              <a:t>: </a:t>
            </a:r>
          </a:p>
          <a:p>
            <a:r>
              <a:rPr lang="en-US" dirty="0"/>
              <a:t>	the difference between what was expected and what actually occurred.</a:t>
            </a:r>
          </a:p>
          <a:p>
            <a:endParaRPr lang="en-US" dirty="0"/>
          </a:p>
          <a:p>
            <a:r>
              <a:rPr lang="en-US" dirty="0"/>
              <a:t>Even though these models came from completely different traditions, they converged on the same core insight.</a:t>
            </a:r>
          </a:p>
          <a:p>
            <a:r>
              <a:rPr lang="en-US" dirty="0"/>
              <a:t>Learning happens when there is a mismatch between expectation and reality.</a:t>
            </a:r>
          </a:p>
          <a:p>
            <a:r>
              <a:rPr lang="en-US" dirty="0"/>
              <a:t>Error-driven rules provide a much more powerful foundation for reinforcement learning than Hebb’s simple correlation.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CEFB06-2A5D-FEAD-490E-57C38E61FD4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C32C59-1409-2640-866F-4A1083575A3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2320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96CCF6-FDE2-76E1-A603-B8AC2663CB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2D6B552-C878-9C05-AFC8-5AF9B3E950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38B992B-28A4-1555-0E52-88704AE925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work through a simple example to see how Hebbian and delta learning rules differ in practice.</a:t>
            </a:r>
          </a:p>
          <a:p>
            <a:r>
              <a:rPr lang="en-US" dirty="0"/>
              <a:t>The task is to learn the logical AND function.</a:t>
            </a:r>
          </a:p>
          <a:p>
            <a:r>
              <a:rPr lang="en-US" dirty="0"/>
              <a:t>The rule is that the output should be 1 only when both inputs are 1.</a:t>
            </a:r>
          </a:p>
          <a:p>
            <a:r>
              <a:rPr lang="en-US" dirty="0"/>
              <a:t>For all other input combinations, the output should be 0.</a:t>
            </a:r>
          </a:p>
          <a:p>
            <a:endParaRPr lang="en-US" dirty="0"/>
          </a:p>
          <a:p>
            <a:r>
              <a:rPr lang="en-US" dirty="0"/>
              <a:t>Now imagine we start with a small network that has two inputs and one output.</a:t>
            </a:r>
          </a:p>
          <a:p>
            <a:endParaRPr lang="en-US" dirty="0"/>
          </a:p>
          <a:p>
            <a:r>
              <a:rPr lang="en-US" dirty="0"/>
              <a:t>With </a:t>
            </a:r>
            <a:r>
              <a:rPr lang="en-US" b="1" dirty="0"/>
              <a:t>Hebbian learning</a:t>
            </a:r>
            <a:r>
              <a:rPr lang="en-US" dirty="0"/>
              <a:t>, the update rule is </a:t>
            </a:r>
            <a:r>
              <a:rPr lang="el-GR" dirty="0"/>
              <a:t>Δ</a:t>
            </a:r>
            <a:r>
              <a:rPr lang="en-US" dirty="0"/>
              <a:t>w = </a:t>
            </a:r>
            <a:r>
              <a:rPr lang="el-GR" dirty="0"/>
              <a:t>η × </a:t>
            </a:r>
            <a:r>
              <a:rPr lang="en-US" dirty="0"/>
              <a:t>x × y.</a:t>
            </a:r>
          </a:p>
          <a:p>
            <a:r>
              <a:rPr lang="en-US" dirty="0"/>
              <a:t>That means weights strengthen whenever the input and output are active at the same time.</a:t>
            </a:r>
          </a:p>
          <a:p>
            <a:r>
              <a:rPr lang="en-US" dirty="0"/>
              <a:t>On the trial where the input is (1,1) and the output should be 1, both inputs and the output are active, so their connections strengthen.</a:t>
            </a:r>
          </a:p>
          <a:p>
            <a:r>
              <a:rPr lang="en-US" dirty="0"/>
              <a:t>On all the other input cases, the output is 0, so no change occurs.</a:t>
            </a:r>
          </a:p>
          <a:p>
            <a:r>
              <a:rPr lang="en-US" dirty="0"/>
              <a:t>Hebb therefore captures the correlation between both inputs being on and the output being on.</a:t>
            </a:r>
          </a:p>
          <a:p>
            <a:endParaRPr lang="en-US" dirty="0"/>
          </a:p>
          <a:p>
            <a:r>
              <a:rPr lang="en-US" dirty="0"/>
              <a:t>With the </a:t>
            </a:r>
            <a:r>
              <a:rPr lang="en-US" b="1" dirty="0"/>
              <a:t>delta rule</a:t>
            </a:r>
            <a:r>
              <a:rPr lang="en-US" dirty="0"/>
              <a:t>, the update is </a:t>
            </a:r>
            <a:r>
              <a:rPr lang="el-GR" dirty="0"/>
              <a:t>Δ</a:t>
            </a:r>
            <a:r>
              <a:rPr lang="en-US" dirty="0"/>
              <a:t>w = </a:t>
            </a:r>
            <a:r>
              <a:rPr lang="el-GR" dirty="0"/>
              <a:t>η × (</a:t>
            </a:r>
            <a:r>
              <a:rPr lang="en-US" dirty="0"/>
              <a:t>target – output) × input.</a:t>
            </a:r>
          </a:p>
          <a:p>
            <a:r>
              <a:rPr lang="en-US" dirty="0"/>
              <a:t>Here, the weight change depends on the </a:t>
            </a:r>
            <a:r>
              <a:rPr lang="en-US" b="1" dirty="0"/>
              <a:t>error</a:t>
            </a:r>
            <a:r>
              <a:rPr lang="en-US" dirty="0"/>
              <a:t> between the target and the prediction.</a:t>
            </a:r>
          </a:p>
          <a:p>
            <a:r>
              <a:rPr lang="en-US" dirty="0"/>
              <a:t>If the system predicts 0 but the target is 1, the weights increase.</a:t>
            </a:r>
          </a:p>
          <a:p>
            <a:r>
              <a:rPr lang="en-US" dirty="0"/>
              <a:t>If the system predicts 1 but the target is 0, the weights decrease.</a:t>
            </a:r>
          </a:p>
          <a:p>
            <a:r>
              <a:rPr lang="en-US" dirty="0"/>
              <a:t>This gives the system a clear signal about which direction to adjust on every trial.</a:t>
            </a:r>
          </a:p>
          <a:p>
            <a:endParaRPr lang="en-US" dirty="0"/>
          </a:p>
          <a:p>
            <a:r>
              <a:rPr lang="en-US" dirty="0"/>
              <a:t>The takeaway is not that one works and the other fails, at least in this simple task.</a:t>
            </a:r>
          </a:p>
          <a:p>
            <a:r>
              <a:rPr lang="en-US" dirty="0"/>
              <a:t>It’s that Hebb adjusts weights whenever things co-occur, while delta adjusts weights only when there is an error.</a:t>
            </a:r>
          </a:p>
          <a:p>
            <a:r>
              <a:rPr lang="en-US" dirty="0"/>
              <a:t>Both can learn the AND function, but they operate on fundamentally different principles.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A0169C-FD82-453F-8E31-E9B4251D7E9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C32C59-1409-2640-866F-4A1083575A3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1654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ADA055-034A-19DE-B3FF-E18E5B1EEA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40CC587-3E4E-0121-2EAD-01FACD1946E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DD69F8F-1BEC-44B6-437F-BF98C12575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the delta rule and the Rescorla–Wagner model showed is </a:t>
            </a:r>
          </a:p>
          <a:p>
            <a:r>
              <a:rPr lang="en-US" dirty="0"/>
              <a:t>	that error-driven updates are far more powerful than simple co-occurrence.</a:t>
            </a:r>
          </a:p>
          <a:p>
            <a:r>
              <a:rPr lang="en-US" dirty="0"/>
              <a:t>Instead of strengthening connections just because things happened together, </a:t>
            </a:r>
          </a:p>
          <a:p>
            <a:r>
              <a:rPr lang="en-US" dirty="0"/>
              <a:t>	the system asks: </a:t>
            </a:r>
            <a:r>
              <a:rPr lang="en-US" i="1" dirty="0"/>
              <a:t>was I right or wrong about what would happen?</a:t>
            </a:r>
            <a:endParaRPr lang="en-US" dirty="0"/>
          </a:p>
          <a:p>
            <a:r>
              <a:rPr lang="en-US" dirty="0"/>
              <a:t>That error signal gives clear guidance about how to change.</a:t>
            </a:r>
          </a:p>
          <a:p>
            <a:endParaRPr lang="en-US" dirty="0"/>
          </a:p>
          <a:p>
            <a:r>
              <a:rPr lang="en-US" dirty="0"/>
              <a:t>What’s striking is that this insight emerged in two totally different domains.</a:t>
            </a:r>
          </a:p>
          <a:p>
            <a:r>
              <a:rPr lang="en-US" dirty="0"/>
              <a:t>Engineers wanted adaptive filters that could adjust to noisy signals.</a:t>
            </a:r>
          </a:p>
          <a:p>
            <a:r>
              <a:rPr lang="en-US" dirty="0"/>
              <a:t>Psychologists wanted a model that explained why some conditioned associations form and others don’t.</a:t>
            </a:r>
          </a:p>
          <a:p>
            <a:r>
              <a:rPr lang="en-US" dirty="0"/>
              <a:t>Both ended up with essentially the same mathematics.</a:t>
            </a:r>
          </a:p>
          <a:p>
            <a:endParaRPr lang="en-US" dirty="0"/>
          </a:p>
          <a:p>
            <a:r>
              <a:rPr lang="en-US" dirty="0"/>
              <a:t>These convergent discoveries laid the groundwork for modern reinforcement learning.</a:t>
            </a:r>
          </a:p>
          <a:p>
            <a:r>
              <a:rPr lang="en-US" dirty="0"/>
              <a:t>They showed that the key to solving credit assignment is to update weights based on </a:t>
            </a:r>
            <a:r>
              <a:rPr lang="en-US" b="1" dirty="0"/>
              <a:t>prediction error</a:t>
            </a:r>
            <a:r>
              <a:rPr lang="en-US" dirty="0"/>
              <a:t>, not correlation.</a:t>
            </a:r>
          </a:p>
          <a:p>
            <a:r>
              <a:rPr lang="en-US" dirty="0"/>
              <a:t>That principle is what Sutton and others later extended into a full algorithm for reinforcement learning across time.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3DB5B7-B5B7-3886-28A3-CAE91CAD5A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C32C59-1409-2640-866F-4A1083575A3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3315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5F875F-AAF9-F797-EE7E-562B838DE7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5C3FF16-DAC8-D56D-FE2F-F67B0872DC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9F73FED-AD77-6A74-E849-94D6B6E37F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the 1980s, Richard Sutton extended the delta rule to create what we now call </a:t>
            </a:r>
            <a:r>
              <a:rPr lang="en-US" b="1" dirty="0"/>
              <a:t>temporal difference learning</a:t>
            </a:r>
            <a:r>
              <a:rPr lang="en-US" dirty="0"/>
              <a:t>, or TD learning.</a:t>
            </a:r>
          </a:p>
          <a:p>
            <a:endParaRPr lang="en-US" dirty="0"/>
          </a:p>
          <a:p>
            <a:r>
              <a:rPr lang="en-US" dirty="0"/>
              <a:t>The key insight was this: you don’t need to wait until the very end of a sequence to get an error signal.</a:t>
            </a:r>
          </a:p>
          <a:p>
            <a:r>
              <a:rPr lang="en-US" dirty="0"/>
              <a:t>You can update your expectations continuously by comparing one prediction to the next.</a:t>
            </a:r>
          </a:p>
          <a:p>
            <a:r>
              <a:rPr lang="en-US" dirty="0"/>
              <a:t>If your new prediction is better or worse than the old one, that difference itself is an error signal.</a:t>
            </a:r>
          </a:p>
          <a:p>
            <a:endParaRPr lang="en-US" dirty="0"/>
          </a:p>
          <a:p>
            <a:r>
              <a:rPr lang="en-US" dirty="0"/>
              <a:t>This gives you a </a:t>
            </a:r>
            <a:r>
              <a:rPr lang="en-US" b="1" dirty="0"/>
              <a:t>moment-to-moment teaching signal</a:t>
            </a:r>
            <a:r>
              <a:rPr lang="en-US" dirty="0"/>
              <a:t> that works even when the final outcome is delayed.</a:t>
            </a:r>
          </a:p>
          <a:p>
            <a:r>
              <a:rPr lang="en-US" dirty="0"/>
              <a:t>Instead of reinforcing all actions equally, or only the very last one, </a:t>
            </a:r>
          </a:p>
          <a:p>
            <a:r>
              <a:rPr lang="en-US" dirty="0"/>
              <a:t>	TD learning spreads credit backward through the sequence of states.</a:t>
            </a:r>
          </a:p>
          <a:p>
            <a:endParaRPr lang="en-US" dirty="0"/>
          </a:p>
          <a:p>
            <a:r>
              <a:rPr lang="en-US" dirty="0"/>
              <a:t>This solved the temporal credit assignment problem in a way that was practical and efficient.</a:t>
            </a:r>
          </a:p>
          <a:p>
            <a:r>
              <a:rPr lang="en-US" dirty="0"/>
              <a:t>It provided a clear algorithm: use prediction errors at each step to gradually propagate value information backward, </a:t>
            </a:r>
          </a:p>
          <a:p>
            <a:r>
              <a:rPr lang="en-US" dirty="0"/>
              <a:t>	linking present actions with future consequences.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78AE05-9D55-0ADF-3C10-CCAAF9DE8D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C32C59-1409-2640-866F-4A1083575A3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5380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09D7EF-44AA-681E-E060-518783F28D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4ADD587-C487-DF76-295F-E2801FE5AE1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35959DC-2032-89E7-E05D-CA04CA1FB8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make this concrete with checkers.</a:t>
            </a:r>
          </a:p>
          <a:p>
            <a:endParaRPr lang="en-US" dirty="0"/>
          </a:p>
          <a:p>
            <a:r>
              <a:rPr lang="en-US" dirty="0"/>
              <a:t>Suppose you’re at a particular board position.</a:t>
            </a:r>
          </a:p>
          <a:p>
            <a:r>
              <a:rPr lang="en-US" dirty="0"/>
              <a:t>Your system tries to estimate the chance of winning from here — say, 40%.</a:t>
            </a:r>
          </a:p>
          <a:p>
            <a:r>
              <a:rPr lang="en-US" dirty="0"/>
              <a:t>But in order to </a:t>
            </a:r>
            <a:r>
              <a:rPr lang="en-US" i="1" dirty="0"/>
              <a:t>act</a:t>
            </a:r>
            <a:r>
              <a:rPr lang="en-US" dirty="0"/>
              <a:t>, you need to compare the outcomes of different possible moves.</a:t>
            </a:r>
          </a:p>
          <a:p>
            <a:endParaRPr lang="en-US" dirty="0"/>
          </a:p>
          <a:p>
            <a:r>
              <a:rPr lang="en-US" dirty="0"/>
              <a:t>Let’s say you can move a piece forward or you can jump an opponent’s piece.</a:t>
            </a:r>
          </a:p>
          <a:p>
            <a:r>
              <a:rPr lang="en-US" dirty="0"/>
              <a:t>If you move forward, the new board position has a predicted win chance of 35%.</a:t>
            </a:r>
          </a:p>
          <a:p>
            <a:r>
              <a:rPr lang="en-US" dirty="0"/>
              <a:t>If you jump, the new position is predicted at 60%.</a:t>
            </a:r>
          </a:p>
          <a:p>
            <a:endParaRPr lang="en-US" dirty="0"/>
          </a:p>
          <a:p>
            <a:r>
              <a:rPr lang="en-US" dirty="0"/>
              <a:t>Temporal difference learning lets the system update immediately based on this shift.</a:t>
            </a:r>
          </a:p>
          <a:p>
            <a:r>
              <a:rPr lang="en-US" dirty="0"/>
              <a:t>The difference between the new prediction and the old one is the error signal.</a:t>
            </a:r>
          </a:p>
          <a:p>
            <a:r>
              <a:rPr lang="en-US" dirty="0"/>
              <a:t>Here, the jump produces a +20% improvement relative to the original 40%, while the forward move produces a –5% drop.</a:t>
            </a:r>
          </a:p>
          <a:p>
            <a:endParaRPr lang="en-US" dirty="0"/>
          </a:p>
          <a:p>
            <a:r>
              <a:rPr lang="en-US" dirty="0"/>
              <a:t>That error signal tells the system not just which states are good, </a:t>
            </a:r>
          </a:p>
          <a:p>
            <a:r>
              <a:rPr lang="en-US" dirty="0"/>
              <a:t>	but which </a:t>
            </a:r>
            <a:r>
              <a:rPr lang="en-US" i="1" dirty="0"/>
              <a:t>moves</a:t>
            </a:r>
            <a:r>
              <a:rPr lang="en-US" dirty="0"/>
              <a:t> improve your chances of winning.</a:t>
            </a:r>
          </a:p>
          <a:p>
            <a:r>
              <a:rPr lang="en-US" dirty="0"/>
              <a:t>Over many games, the system strengthens the actions that lead to better-than-expected positions, </a:t>
            </a:r>
          </a:p>
          <a:p>
            <a:r>
              <a:rPr lang="en-US" dirty="0"/>
              <a:t>	and weakens those that make things worse.</a:t>
            </a:r>
            <a:br>
              <a:rPr lang="en-US" dirty="0"/>
            </a:br>
            <a:endParaRPr lang="en-US" dirty="0"/>
          </a:p>
          <a:p>
            <a:r>
              <a:rPr lang="en-US" dirty="0"/>
              <a:t>This is what solves the credit assignment problem.</a:t>
            </a:r>
          </a:p>
          <a:p>
            <a:r>
              <a:rPr lang="en-US" dirty="0"/>
              <a:t>Instead of waiting until the very end of the game, </a:t>
            </a:r>
          </a:p>
          <a:p>
            <a:r>
              <a:rPr lang="en-US" dirty="0"/>
              <a:t>	the system learns step by step which actions improve its long-term odds of success.</a:t>
            </a:r>
          </a:p>
          <a:p>
            <a:endParaRPr lang="en-US" dirty="0"/>
          </a:p>
          <a:p>
            <a:r>
              <a:rPr lang="en-US" dirty="0"/>
              <a:t>So temporal difference learning allows us to update after each move by comparing new and old predictions.</a:t>
            </a:r>
          </a:p>
          <a:p>
            <a:r>
              <a:rPr lang="en-US" dirty="0"/>
              <a:t>But we’ve been talking about two different roles here, even if we haven’t labeled them yet.</a:t>
            </a:r>
          </a:p>
          <a:p>
            <a:r>
              <a:rPr lang="en-US" dirty="0"/>
              <a:t>One role is estimating how good the board position looks.</a:t>
            </a:r>
          </a:p>
          <a:p>
            <a:r>
              <a:rPr lang="en-US" dirty="0"/>
              <a:t>The other is choosing which move to make based on those evaluations.</a:t>
            </a:r>
          </a:p>
          <a:p>
            <a:r>
              <a:rPr lang="en-US" dirty="0"/>
              <a:t>To make things clearer, researchers separated these into two interacting parts: the critic and the actor.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AEBF1B-48D5-8B00-A131-68C910D9FFB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C32C59-1409-2640-866F-4A1083575A3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0032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C02D70-0D9A-9152-07CE-6E6F64B90F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B89BA6B-A6E0-4E3E-26C2-BCDF5E3B93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E96E1B4-8BB2-F339-5A9D-4D168F50C5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far we’ve been describing temporal difference learning in checkers.</a:t>
            </a:r>
          </a:p>
          <a:p>
            <a:r>
              <a:rPr lang="en-US" dirty="0"/>
              <a:t>Notice that we’ve actually been talking about two different roles, even if we haven’t named them yet.</a:t>
            </a:r>
          </a:p>
          <a:p>
            <a:endParaRPr lang="en-US" dirty="0"/>
          </a:p>
          <a:p>
            <a:r>
              <a:rPr lang="en-US" dirty="0"/>
              <a:t>One role is evaluating how good a board position looks — estimating the probability of winning from that state.</a:t>
            </a:r>
          </a:p>
          <a:p>
            <a:r>
              <a:rPr lang="en-US" dirty="0"/>
              <a:t>The other role is choosing which move to make, based on those evaluations.</a:t>
            </a:r>
          </a:p>
          <a:p>
            <a:endParaRPr lang="en-US" dirty="0"/>
          </a:p>
          <a:p>
            <a:r>
              <a:rPr lang="en-US" dirty="0"/>
              <a:t>To make things clearer, researchers separated these into two interacting parts.</a:t>
            </a:r>
          </a:p>
          <a:p>
            <a:r>
              <a:rPr lang="en-US" dirty="0"/>
              <a:t>The first does the evaluating.</a:t>
            </a:r>
          </a:p>
          <a:p>
            <a:r>
              <a:rPr lang="en-US" dirty="0"/>
              <a:t>The second does the acting.</a:t>
            </a:r>
          </a:p>
          <a:p>
            <a:r>
              <a:rPr lang="en-US" dirty="0"/>
              <a:t>Together, they work as a system that can learn both predictions and actions more effectively.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D6AAC6-DC29-D0E4-75A4-DB3E97DDB3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C32C59-1409-2640-866F-4A1083575A3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69345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CA7F3D-A491-F7FD-E61A-910ED8FAA5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EB13F9F-7B1C-DD60-CD00-A1241419A15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BEF041E-87A0-C741-0D74-BDAE49CE85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 this framing, the </a:t>
            </a:r>
            <a:r>
              <a:rPr lang="en-US" b="1" dirty="0"/>
              <a:t>critic</a:t>
            </a:r>
            <a:r>
              <a:rPr lang="en-US" dirty="0"/>
              <a:t> is the part that evaluates board positions.</a:t>
            </a:r>
          </a:p>
          <a:p>
            <a:r>
              <a:rPr lang="en-US" dirty="0"/>
              <a:t>It learns to predict the chance of winning from each state, and whenever the prediction changes, it produces a temporal difference error.</a:t>
            </a:r>
          </a:p>
          <a:p>
            <a:endParaRPr lang="en-US" dirty="0"/>
          </a:p>
          <a:p>
            <a:r>
              <a:rPr lang="en-US" dirty="0"/>
              <a:t>The </a:t>
            </a:r>
            <a:r>
              <a:rPr lang="en-US" b="1" dirty="0"/>
              <a:t>actor</a:t>
            </a:r>
            <a:r>
              <a:rPr lang="en-US" dirty="0"/>
              <a:t> is the part that chooses moves.</a:t>
            </a:r>
          </a:p>
          <a:p>
            <a:r>
              <a:rPr lang="en-US" dirty="0"/>
              <a:t>It uses the critic’s evaluations as guidance.</a:t>
            </a:r>
          </a:p>
          <a:p>
            <a:r>
              <a:rPr lang="en-US" dirty="0"/>
              <a:t>If the critic says the new position is better than expected, the actor strengthens the move that led there.</a:t>
            </a:r>
          </a:p>
          <a:p>
            <a:r>
              <a:rPr lang="en-US" dirty="0"/>
              <a:t>If it’s worse, the actor weakens that move.</a:t>
            </a:r>
          </a:p>
          <a:p>
            <a:endParaRPr lang="en-US" dirty="0"/>
          </a:p>
          <a:p>
            <a:r>
              <a:rPr lang="en-US" dirty="0"/>
              <a:t>So in checkers, if a jump raises the predicted chance of winning from 40% to 60%, the actor learns to favor jumps in that situation.</a:t>
            </a:r>
          </a:p>
          <a:p>
            <a:r>
              <a:rPr lang="en-US" dirty="0"/>
              <a:t>If moving forward lowers the prediction to 20%, the actor learns to avoid it.</a:t>
            </a:r>
          </a:p>
          <a:p>
            <a:endParaRPr lang="en-US" dirty="0"/>
          </a:p>
          <a:p>
            <a:r>
              <a:rPr lang="en-US" dirty="0"/>
              <a:t>By dividing the system into these two roles, we get a clean, scalable way to learn.</a:t>
            </a:r>
          </a:p>
          <a:p>
            <a:r>
              <a:rPr lang="en-US" dirty="0"/>
              <a:t>The critic improves its evaluations, the actor improves its choices, and the temporal difference error keeps them aligned.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41366A-ADF6-371B-8421-582ABBA88B7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C32C59-1409-2640-866F-4A1083575A3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8403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C980AE-A640-E06A-9D19-5144339965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F294037-A4D7-6AAA-62CF-CA90FAB29CD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A405828-0EC7-8C5A-9F4F-C2591EF093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power of temporal difference learning really came into view in the early 1990s with a program called </a:t>
            </a:r>
            <a:r>
              <a:rPr lang="en-US" b="1" dirty="0"/>
              <a:t>TD-Gammon</a:t>
            </a:r>
            <a:r>
              <a:rPr lang="en-US" dirty="0"/>
              <a:t>, built by Gerald Tesauro at IBM.</a:t>
            </a:r>
          </a:p>
          <a:p>
            <a:endParaRPr lang="en-US" dirty="0"/>
          </a:p>
          <a:p>
            <a:r>
              <a:rPr lang="en-US" dirty="0"/>
              <a:t>TD-Gammon was a backgammon-playing AI that started with no built-in strategy.</a:t>
            </a:r>
          </a:p>
          <a:p>
            <a:r>
              <a:rPr lang="en-US" dirty="0"/>
              <a:t>It learned entirely by playing games against itself, adjusting its weights using temporal difference updates after every move.</a:t>
            </a:r>
          </a:p>
          <a:p>
            <a:r>
              <a:rPr lang="en-US" dirty="0"/>
              <a:t>Each time its prediction of eventual winning improved or worsened, that error signal adjusted its evaluation function and its choice of actions.</a:t>
            </a:r>
          </a:p>
          <a:p>
            <a:endParaRPr lang="en-US" dirty="0"/>
          </a:p>
          <a:p>
            <a:r>
              <a:rPr lang="en-US" dirty="0"/>
              <a:t>The results were stunning.</a:t>
            </a:r>
          </a:p>
          <a:p>
            <a:r>
              <a:rPr lang="en-US" dirty="0"/>
              <a:t>In just a few months of training, TD-Gammon reached near-expert human level.</a:t>
            </a:r>
          </a:p>
          <a:p>
            <a:r>
              <a:rPr lang="en-US" dirty="0"/>
              <a:t>It not only outperformed all earlier hand-coded programs but also discovered new strategies that human players later adopted.</a:t>
            </a:r>
          </a:p>
          <a:p>
            <a:endParaRPr lang="en-US" dirty="0"/>
          </a:p>
          <a:p>
            <a:r>
              <a:rPr lang="en-US" dirty="0"/>
              <a:t>This was a watershed moment.</a:t>
            </a:r>
          </a:p>
          <a:p>
            <a:r>
              <a:rPr lang="en-US" dirty="0"/>
              <a:t>It showed that the abstract principles of prediction error and temporal difference updating weren’t just theoretical.</a:t>
            </a:r>
          </a:p>
          <a:p>
            <a:r>
              <a:rPr lang="en-US" dirty="0"/>
              <a:t>They could scale up to real, complex domains and produce human-level competence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95A82A-FD24-E3D0-2D96-CE14FC375D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C32C59-1409-2640-866F-4A1083575A3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2140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D93D55-7070-F7E4-AA6D-FE06027E49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22B217-D370-760B-4EC5-27E1A97ACF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010FC0D-BFCC-0111-5164-D68AE031F0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Since TD-Gammon, reinforcement learning has become one of the most widely used AI tools.</a:t>
            </a:r>
          </a:p>
          <a:p>
            <a:endParaRPr lang="en-US" dirty="0"/>
          </a:p>
          <a:p>
            <a:r>
              <a:rPr lang="en-US" dirty="0"/>
              <a:t>In the research world, it’s famous for mastering games.</a:t>
            </a:r>
          </a:p>
          <a:p>
            <a:r>
              <a:rPr lang="en-US" dirty="0"/>
              <a:t>DeepMind’s AlphaGo and AlphaZero used RL to learn Go, chess, and other games at superhuman levels.</a:t>
            </a:r>
          </a:p>
          <a:p>
            <a:r>
              <a:rPr lang="en-US" dirty="0"/>
              <a:t>Other systems have gone on to handle complex strategy games like StarCraft and Dota.</a:t>
            </a:r>
          </a:p>
          <a:p>
            <a:endParaRPr lang="en-US" dirty="0"/>
          </a:p>
          <a:p>
            <a:r>
              <a:rPr lang="en-US" dirty="0"/>
              <a:t>In robotics and control, RL is used to train robots to walk, grasp, and fly.</a:t>
            </a:r>
          </a:p>
          <a:p>
            <a:r>
              <a:rPr lang="en-US" dirty="0"/>
              <a:t>Instead of being programmed step by step, the robot explores, tries actions, and learns which ones succeed.</a:t>
            </a:r>
          </a:p>
          <a:p>
            <a:endParaRPr lang="en-US" dirty="0"/>
          </a:p>
          <a:p>
            <a:r>
              <a:rPr lang="en-US" dirty="0"/>
              <a:t>But perhaps the most important examples are in everyday life.</a:t>
            </a:r>
          </a:p>
          <a:p>
            <a:r>
              <a:rPr lang="en-US" dirty="0"/>
              <a:t>Every time you open YouTube, TikTok, or Instagram, an RL algorithm is working behind the scenes.</a:t>
            </a:r>
          </a:p>
          <a:p>
            <a:r>
              <a:rPr lang="en-US" dirty="0"/>
              <a:t>The system is constantly choosing which ad or video to show you, </a:t>
            </a:r>
          </a:p>
          <a:p>
            <a:r>
              <a:rPr lang="en-US" dirty="0"/>
              <a:t>	based on a reward signal: how likely you are to click, keep watching, or engage.</a:t>
            </a:r>
          </a:p>
          <a:p>
            <a:r>
              <a:rPr lang="en-US" dirty="0"/>
              <a:t>It experiments with different content and updates its strategy based on what gets attention.</a:t>
            </a:r>
          </a:p>
          <a:p>
            <a:r>
              <a:rPr lang="en-US" dirty="0"/>
              <a:t>That’s why your feed feels personalized — it’s being shaped in real time by reinforcement learning.</a:t>
            </a:r>
          </a:p>
          <a:p>
            <a:endParaRPr lang="en-US" dirty="0"/>
          </a:p>
          <a:p>
            <a:r>
              <a:rPr lang="en-US" dirty="0"/>
              <a:t>The same is true for online advertising.</a:t>
            </a:r>
          </a:p>
          <a:p>
            <a:r>
              <a:rPr lang="en-US" dirty="0"/>
              <a:t>Companies bid for ad slots, and RL algorithms decide which ad to show to which user to maximize click-throughs and revenue.</a:t>
            </a:r>
          </a:p>
          <a:p>
            <a:r>
              <a:rPr lang="en-US" dirty="0"/>
              <a:t>Over billions of interactions, these algorithms fine-tune themselves to optimize engagement.</a:t>
            </a:r>
            <a:br>
              <a:rPr lang="en-US" dirty="0"/>
            </a:br>
            <a:endParaRPr lang="en-US" dirty="0"/>
          </a:p>
          <a:p>
            <a:r>
              <a:rPr lang="en-US" dirty="0"/>
              <a:t>So when we study RL, we’re not only studying how animals and brains learn.</a:t>
            </a:r>
          </a:p>
          <a:p>
            <a:r>
              <a:rPr lang="en-US" dirty="0"/>
              <a:t>We’re also studying the exact same principles that drive your news feed, your ad recommendations, and much of the digital economy today.</a:t>
            </a:r>
          </a:p>
          <a:p>
            <a:endParaRPr lang="en-US" dirty="0"/>
          </a:p>
          <a:p>
            <a:r>
              <a:rPr lang="en-US" dirty="0"/>
              <a:t>For us, it also serves as a bridge.</a:t>
            </a:r>
          </a:p>
          <a:p>
            <a:r>
              <a:rPr lang="en-US" dirty="0"/>
              <a:t>If temporal difference learning works this well in machines, we should ask: does the brain implement something like it?</a:t>
            </a:r>
          </a:p>
          <a:p>
            <a:r>
              <a:rPr lang="en-US" dirty="0"/>
              <a:t>That question sets up our next lecture.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359FC8-2A97-F8D5-4221-2088182E1C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C32C59-1409-2640-866F-4A1083575A3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06164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6E8B75-88CC-E36B-31A3-16D76FD0E1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902C8A4-BA30-BC5C-5B02-4F54A721B5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B036735-EA8F-D0AC-702B-BC0389884C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step back and summarize what we’ve seen.</a:t>
            </a:r>
          </a:p>
          <a:p>
            <a:endParaRPr lang="en-US" dirty="0"/>
          </a:p>
          <a:p>
            <a:r>
              <a:rPr lang="en-US" dirty="0"/>
              <a:t>Hebbian learning is simple and powerful.</a:t>
            </a:r>
          </a:p>
          <a:p>
            <a:r>
              <a:rPr lang="en-US" dirty="0"/>
              <a:t>It strengthens associations whenever inputs and outputs co-occur, </a:t>
            </a:r>
          </a:p>
          <a:p>
            <a:r>
              <a:rPr lang="en-US" dirty="0"/>
              <a:t>	which explains a lot about reflexes and classical conditioning.</a:t>
            </a:r>
          </a:p>
          <a:p>
            <a:r>
              <a:rPr lang="en-US" dirty="0"/>
              <a:t>But it struggles when outcomes are delayed or when valence matters.</a:t>
            </a:r>
          </a:p>
          <a:p>
            <a:endParaRPr lang="en-US" dirty="0"/>
          </a:p>
          <a:p>
            <a:r>
              <a:rPr lang="en-US" dirty="0"/>
              <a:t>Error-driven learning solves that by using prediction error.</a:t>
            </a:r>
          </a:p>
          <a:p>
            <a:r>
              <a:rPr lang="en-US" dirty="0"/>
              <a:t>Weights change only when there’s a mismatch between what was expected and what actually happened.</a:t>
            </a:r>
          </a:p>
          <a:p>
            <a:r>
              <a:rPr lang="en-US" dirty="0"/>
              <a:t>This makes learning outcome-sensitive and allows credit to be assigned across time.</a:t>
            </a:r>
          </a:p>
          <a:p>
            <a:endParaRPr lang="en-US" dirty="0"/>
          </a:p>
          <a:p>
            <a:r>
              <a:rPr lang="en-US" dirty="0"/>
              <a:t>What’s remarkable is that these ideas emerged independently in different fields.</a:t>
            </a:r>
          </a:p>
          <a:p>
            <a:r>
              <a:rPr lang="en-US" dirty="0"/>
              <a:t>Psychologists discovered prediction error through experiments on conditioning.</a:t>
            </a:r>
          </a:p>
          <a:p>
            <a:r>
              <a:rPr lang="en-US" dirty="0"/>
              <a:t>Engineers invented the delta rule to solve problems in adaptive filters.</a:t>
            </a:r>
          </a:p>
          <a:p>
            <a:r>
              <a:rPr lang="en-US" dirty="0"/>
              <a:t>AI researchers rediscovered the same principles in Sutton’s temporal difference learning and in the actor–critic framework.</a:t>
            </a:r>
          </a:p>
          <a:p>
            <a:endParaRPr lang="en-US" dirty="0"/>
          </a:p>
          <a:p>
            <a:r>
              <a:rPr lang="en-US" dirty="0"/>
              <a:t>All of these strands converged on the same insight:</a:t>
            </a:r>
          </a:p>
          <a:p>
            <a:r>
              <a:rPr lang="en-US" dirty="0"/>
              <a:t>Reinforcement learning requires error-driven updates, not just correlations.</a:t>
            </a:r>
          </a:p>
          <a:p>
            <a:r>
              <a:rPr lang="en-US" dirty="0"/>
              <a:t>That’s the algorithmic solution to the problem we introduced at the computational level last time.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3E8FB2-3098-971C-A976-8B122C73FBC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C32C59-1409-2640-866F-4A1083575A3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46241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C32C59-1409-2640-866F-4A1083575A3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67900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13A970-030A-98B1-2154-38567AD3F1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3125FAF-0481-E877-7A18-E8A48C737A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C48264B-D065-CBFB-A841-A8102C59A3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Today we traced the story of reinforcement learning at the algorithmic level.</a:t>
            </a:r>
          </a:p>
          <a:p>
            <a:endParaRPr lang="en-US" dirty="0"/>
          </a:p>
          <a:p>
            <a:r>
              <a:rPr lang="en-US" dirty="0"/>
              <a:t>We began with Hebbian learning — a simple, correlation-based rule that can capture associations but struggles with delayed outcomes.</a:t>
            </a:r>
          </a:p>
          <a:p>
            <a:r>
              <a:rPr lang="en-US" dirty="0"/>
              <a:t>We saw how early psychology, engineering, and AI each wrestled with the credit assignment problem.</a:t>
            </a:r>
          </a:p>
          <a:p>
            <a:r>
              <a:rPr lang="en-US" dirty="0"/>
              <a:t>From Thorndike’s puzzle boxes to Minsky’s SNARC, the challenge was clear: how do you assign credit for success across time?</a:t>
            </a:r>
          </a:p>
          <a:p>
            <a:endParaRPr lang="en-US" dirty="0"/>
          </a:p>
          <a:p>
            <a:r>
              <a:rPr lang="en-US" dirty="0"/>
              <a:t>The breakthrough came with error-driven learning.</a:t>
            </a:r>
          </a:p>
          <a:p>
            <a:r>
              <a:rPr lang="en-US" dirty="0"/>
              <a:t>The delta rule and the Rescorla–Wagner model independently introduced prediction error as the driver of learning.</a:t>
            </a:r>
          </a:p>
          <a:p>
            <a:r>
              <a:rPr lang="en-US" dirty="0"/>
              <a:t>Richard Sutton extended this with temporal difference learning, making it possible to propagate value information back through sequences.</a:t>
            </a:r>
          </a:p>
          <a:p>
            <a:r>
              <a:rPr lang="en-US" dirty="0"/>
              <a:t>The actor–critic framework added structure, separating evaluation from action.</a:t>
            </a:r>
          </a:p>
          <a:p>
            <a:r>
              <a:rPr lang="en-US" dirty="0"/>
              <a:t>And systems like TD-Gammon proved that these ideas scale up in practice.</a:t>
            </a:r>
          </a:p>
          <a:p>
            <a:endParaRPr lang="en-US" dirty="0"/>
          </a:p>
          <a:p>
            <a:r>
              <a:rPr lang="en-US" dirty="0"/>
              <a:t>So the key lesson is this: reinforcement learning depends on </a:t>
            </a:r>
            <a:r>
              <a:rPr lang="en-US" b="1" dirty="0"/>
              <a:t>prediction error updates, not just correlation.</a:t>
            </a:r>
            <a:endParaRPr lang="en-US" dirty="0"/>
          </a:p>
          <a:p>
            <a:r>
              <a:rPr lang="en-US" dirty="0"/>
              <a:t>That’s what allows organisms and machines to learn effective strategies over time.</a:t>
            </a:r>
          </a:p>
          <a:p>
            <a:endParaRPr lang="en-US" dirty="0"/>
          </a:p>
          <a:p>
            <a:r>
              <a:rPr lang="en-US" dirty="0"/>
              <a:t>Next time, we’ll move from algorithms to implementation.</a:t>
            </a:r>
          </a:p>
          <a:p>
            <a:r>
              <a:rPr lang="en-US" dirty="0"/>
              <a:t>We’ll ask: where in the brain are these prediction error signals found?</a:t>
            </a:r>
          </a:p>
          <a:p>
            <a:r>
              <a:rPr lang="en-US" dirty="0"/>
              <a:t>And we’ll see how circuits in the basal ganglia and the dopamine system bring reinforcement learning to life in real neural tissue.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6CEBF6-1895-0E78-FB7F-D87BE8BAFB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C32C59-1409-2640-866F-4A1083575A3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8549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Last time, we stayed at the computational level.</a:t>
            </a:r>
          </a:p>
          <a:p>
            <a:r>
              <a:rPr lang="en-US" dirty="0"/>
              <a:t>We defined the problem reinforcement learning is meant to solve: </a:t>
            </a:r>
          </a:p>
          <a:p>
            <a:r>
              <a:rPr lang="en-US" dirty="0"/>
              <a:t>	linking actions now to outcomes that may be delayed in time.</a:t>
            </a:r>
          </a:p>
          <a:p>
            <a:r>
              <a:rPr lang="en-US" dirty="0"/>
              <a:t>We saw why Hebbian association is powerful, but also why it cannot by itself solve that problem.</a:t>
            </a:r>
          </a:p>
          <a:p>
            <a:endParaRPr lang="en-US" dirty="0"/>
          </a:p>
          <a:p>
            <a:r>
              <a:rPr lang="en-US" dirty="0"/>
              <a:t>Today we shift to the algorithmic level.</a:t>
            </a:r>
          </a:p>
          <a:p>
            <a:r>
              <a:rPr lang="en-US" dirty="0"/>
              <a:t>Here the question is: what internal rules and representations could actually solve this problem in practice?</a:t>
            </a:r>
          </a:p>
          <a:p>
            <a:r>
              <a:rPr lang="en-US" dirty="0"/>
              <a:t>Instead of looking only at what needs to be done, </a:t>
            </a:r>
          </a:p>
          <a:p>
            <a:r>
              <a:rPr lang="en-US" dirty="0"/>
              <a:t>	we’ll look at the different ways psychology, engineering, and AI tried to do it.</a:t>
            </a:r>
          </a:p>
          <a:p>
            <a:br>
              <a:rPr lang="en-US" dirty="0"/>
            </a:br>
            <a:endParaRPr lang="en-US" dirty="0"/>
          </a:p>
          <a:p>
            <a:r>
              <a:rPr lang="en-US" dirty="0"/>
              <a:t>The theme is a story: we’ll start with Hebbian rules, move through early AI experiments, </a:t>
            </a:r>
          </a:p>
          <a:p>
            <a:r>
              <a:rPr lang="en-US" dirty="0"/>
              <a:t>	and then see how error-driven learning emerged as the solution.</a:t>
            </a:r>
          </a:p>
          <a:p>
            <a:r>
              <a:rPr lang="en-US" dirty="0"/>
              <a:t>This path takes us from the simplest associative rules all the way to Sutton’s temporal difference learning, </a:t>
            </a:r>
          </a:p>
          <a:p>
            <a:r>
              <a:rPr lang="en-US" dirty="0"/>
              <a:t>	which set the stage for modern reinforcement learning.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C32C59-1409-2640-866F-4A1083575A3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6931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2994F9-6E30-C17B-8365-1F1D3F6CF0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17849DE-EA43-D9D1-4B39-DBE79C45A19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A89EBBE-45DE-7B1F-FCC5-718C7DDDCA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One thing that makes reinforcement learning so fascinating is that no single field “invented” it.</a:t>
            </a:r>
          </a:p>
          <a:p>
            <a:r>
              <a:rPr lang="en-US" dirty="0"/>
              <a:t>The ideas emerged independently in psychology, in engineering, and in artificial intelligence.</a:t>
            </a:r>
          </a:p>
          <a:p>
            <a:endParaRPr lang="en-US" dirty="0"/>
          </a:p>
          <a:p>
            <a:r>
              <a:rPr lang="en-US" dirty="0"/>
              <a:t>Psychologists were studying how animals learn from experience, </a:t>
            </a:r>
          </a:p>
          <a:p>
            <a:r>
              <a:rPr lang="en-US" dirty="0"/>
              <a:t>	starting with Pavlov’s conditioning and Thorndike’s puzzle boxes.</a:t>
            </a:r>
          </a:p>
          <a:p>
            <a:r>
              <a:rPr lang="en-US" dirty="0"/>
              <a:t>They developed models like Rescorla–Wagner to explain why associations form or fail.</a:t>
            </a:r>
          </a:p>
          <a:p>
            <a:endParaRPr lang="en-US" dirty="0"/>
          </a:p>
          <a:p>
            <a:r>
              <a:rPr lang="en-US" dirty="0"/>
              <a:t>Engineers were working on adaptive filters and signal processing.</a:t>
            </a:r>
          </a:p>
          <a:p>
            <a:r>
              <a:rPr lang="en-US" dirty="0"/>
              <a:t>In the process, </a:t>
            </a:r>
            <a:r>
              <a:rPr lang="en-US" dirty="0" err="1"/>
              <a:t>Widrow</a:t>
            </a:r>
            <a:r>
              <a:rPr lang="en-US" dirty="0"/>
              <a:t> and Hoff came up with the delta rule </a:t>
            </a:r>
          </a:p>
          <a:p>
            <a:r>
              <a:rPr lang="en-US" dirty="0"/>
              <a:t>	— a way to adjust connection weights based on the error between predicted and actual outputs.</a:t>
            </a:r>
          </a:p>
          <a:p>
            <a:endParaRPr lang="en-US" dirty="0"/>
          </a:p>
          <a:p>
            <a:r>
              <a:rPr lang="en-US" dirty="0"/>
              <a:t>Meanwhile, AI researchers were trying to build machines that could learn through trial and error.</a:t>
            </a:r>
          </a:p>
          <a:p>
            <a:r>
              <a:rPr lang="en-US" dirty="0"/>
              <a:t>Marvin Minsky’s early work with neural networks, </a:t>
            </a:r>
          </a:p>
          <a:p>
            <a:r>
              <a:rPr lang="en-US" dirty="0"/>
              <a:t>	and later Sutton’s temporal difference learning, grew from this tradition.</a:t>
            </a:r>
          </a:p>
          <a:p>
            <a:endParaRPr lang="en-US" dirty="0"/>
          </a:p>
          <a:p>
            <a:r>
              <a:rPr lang="en-US" dirty="0"/>
              <a:t>These efforts started apart, often unaware of each other.</a:t>
            </a:r>
          </a:p>
          <a:p>
            <a:r>
              <a:rPr lang="en-US" dirty="0"/>
              <a:t>But over time, they converged on the same key idea: </a:t>
            </a:r>
          </a:p>
          <a:p>
            <a:r>
              <a:rPr lang="en-US" dirty="0"/>
              <a:t>	learning depends not just on co-occurrence, but on </a:t>
            </a:r>
            <a:r>
              <a:rPr lang="en-US" b="1" dirty="0"/>
              <a:t>prediction error</a:t>
            </a:r>
            <a:r>
              <a:rPr lang="en-US" dirty="0"/>
              <a:t> — the difference between what is expected and what actually happens.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D3D638-C34C-6AB8-D207-3E8FB438A8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C32C59-1409-2640-866F-4A1083575A3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7915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5915AD-0F8A-A235-95E5-009675A372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1636E00-935A-AAC6-7614-5E3FA06DA5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834058E-F362-3FA2-EC3F-4A8823DBE7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we discussed in the previous lecture, </a:t>
            </a:r>
          </a:p>
          <a:p>
            <a:r>
              <a:rPr lang="en-US" dirty="0"/>
              <a:t>	at the turn of the 20th century, psychologist Edward Thorndike studied how animals learn by trial and error.</a:t>
            </a:r>
          </a:p>
          <a:p>
            <a:r>
              <a:rPr lang="en-US" dirty="0"/>
              <a:t>He placed cats in puzzle boxes that could only be opened by performing some action, </a:t>
            </a:r>
          </a:p>
          <a:p>
            <a:r>
              <a:rPr lang="en-US" dirty="0"/>
              <a:t>	like pulling a loop or pressing a lever.</a:t>
            </a:r>
          </a:p>
          <a:p>
            <a:endParaRPr lang="en-US" dirty="0"/>
          </a:p>
          <a:p>
            <a:r>
              <a:rPr lang="en-US" dirty="0"/>
              <a:t>At first, the cats tried many random movements.</a:t>
            </a:r>
          </a:p>
          <a:p>
            <a:r>
              <a:rPr lang="en-US" dirty="0"/>
              <a:t>Over repeated trials, the useless movements dropped out, </a:t>
            </a:r>
          </a:p>
          <a:p>
            <a:r>
              <a:rPr lang="en-US" dirty="0"/>
              <a:t>	and the successful action was performed more quickly and reliably.</a:t>
            </a:r>
          </a:p>
          <a:p>
            <a:endParaRPr lang="en-US" dirty="0"/>
          </a:p>
          <a:p>
            <a:r>
              <a:rPr lang="en-US" dirty="0"/>
              <a:t>From this, Thorndike proposed the Law of Effect.</a:t>
            </a:r>
          </a:p>
          <a:p>
            <a:r>
              <a:rPr lang="en-US" dirty="0"/>
              <a:t>Actions that lead to satisfying outcomes become “stamped in.”</a:t>
            </a:r>
          </a:p>
          <a:p>
            <a:r>
              <a:rPr lang="en-US" dirty="0"/>
              <a:t>Actions that lead to annoying outcomes are weakened.</a:t>
            </a:r>
          </a:p>
          <a:p>
            <a:endParaRPr lang="en-US" dirty="0"/>
          </a:p>
          <a:p>
            <a:r>
              <a:rPr lang="en-US" dirty="0"/>
              <a:t>This was one of the first explicit statements of reinforcement learning in psychology.</a:t>
            </a:r>
          </a:p>
          <a:p>
            <a:r>
              <a:rPr lang="en-US" dirty="0"/>
              <a:t>It made clear that learning isn’t just about co-occurring events — it’s about the consequences of actions.</a:t>
            </a:r>
          </a:p>
          <a:p>
            <a:r>
              <a:rPr lang="en-US" dirty="0"/>
              <a:t>But Thorndike’s work left the algorithmic details vague.</a:t>
            </a:r>
          </a:p>
          <a:p>
            <a:r>
              <a:rPr lang="en-US" dirty="0"/>
              <a:t>How, exactly, do you adjust the strength of connections based on consequences?</a:t>
            </a:r>
          </a:p>
          <a:p>
            <a:r>
              <a:rPr lang="en-US" dirty="0"/>
              <a:t>That’s the problem later researchers would try to formalize.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DF0788-2537-7DC6-C0CD-98FE4EFED47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C32C59-1409-2640-866F-4A1083575A3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22617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747F57-C84B-64F2-21A8-E2D47637A2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0BDF54-1314-153A-E94E-D911AAD627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FB8B1AA-C96C-F0EA-1FA1-63EC2246D8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Last lecture, we described reinforcement learning at the computational level: </a:t>
            </a:r>
          </a:p>
          <a:p>
            <a:r>
              <a:rPr lang="en-US" dirty="0"/>
              <a:t>	the problem is linking actions now to outcomes that may come later.</a:t>
            </a:r>
          </a:p>
          <a:p>
            <a:r>
              <a:rPr lang="en-US" dirty="0"/>
              <a:t>But at the algorithmic level, we want to ask: what actual rules could make a system do that?</a:t>
            </a:r>
          </a:p>
          <a:p>
            <a:endParaRPr lang="en-US" dirty="0"/>
          </a:p>
          <a:p>
            <a:r>
              <a:rPr lang="en-US" dirty="0"/>
              <a:t>One of the first attempts came from Marvin Minsky in 1951, with a machine he called the SNARC.</a:t>
            </a:r>
          </a:p>
          <a:p>
            <a:r>
              <a:rPr lang="en-US" dirty="0"/>
              <a:t>It was built from 40 electronic neurons connected randomly, and its task was to solve simple mazes.</a:t>
            </a:r>
          </a:p>
          <a:p>
            <a:endParaRPr lang="en-US" dirty="0"/>
          </a:p>
          <a:p>
            <a:r>
              <a:rPr lang="en-US" dirty="0"/>
              <a:t>The update rule was simple: when the machine reached the goal, it strengthened the synapses that had been active most recently.</a:t>
            </a:r>
          </a:p>
          <a:p>
            <a:r>
              <a:rPr lang="en-US" dirty="0"/>
              <a:t>The idea was to reward the path it had just taken.</a:t>
            </a:r>
          </a:p>
          <a:p>
            <a:endParaRPr lang="en-US" dirty="0"/>
          </a:p>
          <a:p>
            <a:r>
              <a:rPr lang="en-US" dirty="0"/>
              <a:t>This worked for very simple mazes — but it failed quickly as the tasks grew more complex.</a:t>
            </a:r>
          </a:p>
          <a:p>
            <a:r>
              <a:rPr lang="en-US" dirty="0"/>
              <a:t>The machine often reinforced the wrong connections, or missed the critical earlier steps that had led to success.</a:t>
            </a:r>
          </a:p>
          <a:p>
            <a:endParaRPr lang="en-US" dirty="0"/>
          </a:p>
          <a:p>
            <a:r>
              <a:rPr lang="en-US" dirty="0"/>
              <a:t>The SNARC made the transition from </a:t>
            </a:r>
            <a:r>
              <a:rPr lang="en-US" i="1" dirty="0"/>
              <a:t>problem statement</a:t>
            </a:r>
            <a:r>
              <a:rPr lang="en-US" dirty="0"/>
              <a:t> to </a:t>
            </a:r>
            <a:r>
              <a:rPr lang="en-US" i="1" dirty="0"/>
              <a:t>algorithmic attempt</a:t>
            </a:r>
            <a:r>
              <a:rPr lang="en-US" dirty="0"/>
              <a:t>.</a:t>
            </a:r>
          </a:p>
          <a:p>
            <a:r>
              <a:rPr lang="en-US" dirty="0"/>
              <a:t>It showed that trial-and-error learning could be mechanized, </a:t>
            </a:r>
          </a:p>
          <a:p>
            <a:r>
              <a:rPr lang="en-US" dirty="0"/>
              <a:t>	but also highlighted the challenge: </a:t>
            </a:r>
          </a:p>
          <a:p>
            <a:r>
              <a:rPr lang="en-US" dirty="0"/>
              <a:t>	how do you decide which actions deserve credit when the reward only comes at the end?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129E01-C015-486E-EB5B-CE7FD4100A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C32C59-1409-2640-866F-4A1083575A3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4855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8FA0B2-835E-1AB5-739B-BEF235D045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F1826D5-D8AE-F604-C1DE-F662185A19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B8432CC-3866-A5CB-A418-1D98C4DA04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SNARC’s failure illustrates a deep algorithmic challenge: the temporal credit assignment problem.</a:t>
            </a:r>
          </a:p>
          <a:p>
            <a:endParaRPr lang="en-US" dirty="0"/>
          </a:p>
          <a:p>
            <a:r>
              <a:rPr lang="en-US" dirty="0"/>
              <a:t>Imagine an animal, or a machine, performing a sequence of actions to reach a reward.</a:t>
            </a:r>
          </a:p>
          <a:p>
            <a:r>
              <a:rPr lang="en-US" dirty="0"/>
              <a:t>Which of those actions should get the credit?</a:t>
            </a:r>
          </a:p>
          <a:p>
            <a:endParaRPr lang="en-US" dirty="0"/>
          </a:p>
          <a:p>
            <a:r>
              <a:rPr lang="en-US" dirty="0"/>
              <a:t>If you only reinforce the very last action, </a:t>
            </a:r>
          </a:p>
          <a:p>
            <a:r>
              <a:rPr lang="en-US" dirty="0"/>
              <a:t>	you risk missing the crucial earlier steps that made success possible.</a:t>
            </a:r>
          </a:p>
          <a:p>
            <a:r>
              <a:rPr lang="en-US" dirty="0"/>
              <a:t>If you reinforce all the actions equally, learning becomes impossibly slow, </a:t>
            </a:r>
          </a:p>
          <a:p>
            <a:r>
              <a:rPr lang="en-US" dirty="0"/>
              <a:t>	because most of those steps don’t actually matter.</a:t>
            </a:r>
          </a:p>
          <a:p>
            <a:r>
              <a:rPr lang="en-US" dirty="0"/>
              <a:t>The system wastes effort strengthening irrelevant connections.</a:t>
            </a:r>
          </a:p>
          <a:p>
            <a:endParaRPr lang="en-US" dirty="0"/>
          </a:p>
          <a:p>
            <a:r>
              <a:rPr lang="en-US" dirty="0"/>
              <a:t>This is the formal version of the problem we introduced last lecture at the computational level.</a:t>
            </a:r>
          </a:p>
          <a:p>
            <a:r>
              <a:rPr lang="en-US" dirty="0"/>
              <a:t>Back then, we said reinforcement learning must connect actions now with delayed outcomes.</a:t>
            </a:r>
          </a:p>
          <a:p>
            <a:r>
              <a:rPr lang="en-US" dirty="0"/>
              <a:t>At the algorithmic level, the challenge becomes clear: what update rule can assign credit correctly across time?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116C93-0838-C564-BF80-D1C34E09ED0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C32C59-1409-2640-866F-4A1083575A3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4066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5E6261-FAFE-EE94-08CF-1F39AEFCE3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6C0EB44-E92A-9310-73AD-D93E63601AD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F1C99E0-F150-1754-D7C8-6FBA0AD312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Before we move on, it’s important to note that Hebbian learning and reinforcement learning aren’t completely separate.</a:t>
            </a:r>
          </a:p>
          <a:p>
            <a:r>
              <a:rPr lang="en-US" dirty="0"/>
              <a:t>In some cases, Hebbian association can actually support reinforcement.</a:t>
            </a:r>
          </a:p>
          <a:p>
            <a:endParaRPr lang="en-US" dirty="0"/>
          </a:p>
          <a:p>
            <a:r>
              <a:rPr lang="en-US" dirty="0"/>
              <a:t>When a cue and an outcome occur together, Hebbian learning strengthens their connection.</a:t>
            </a:r>
          </a:p>
          <a:p>
            <a:r>
              <a:rPr lang="en-US" dirty="0"/>
              <a:t>That association can then bias behavior, making the animal more likely to act in ways that bring the outcome again.</a:t>
            </a:r>
          </a:p>
          <a:p>
            <a:endParaRPr lang="en-US" dirty="0"/>
          </a:p>
          <a:p>
            <a:r>
              <a:rPr lang="en-US" dirty="0"/>
              <a:t>Take a simple example.</a:t>
            </a:r>
          </a:p>
          <a:p>
            <a:r>
              <a:rPr lang="en-US" dirty="0"/>
              <a:t>Suppose a rat hears a tone, and at the same time food is delivered.</a:t>
            </a:r>
          </a:p>
          <a:p>
            <a:r>
              <a:rPr lang="en-US" dirty="0"/>
              <a:t>Hebbian learning strengthens the </a:t>
            </a:r>
            <a:r>
              <a:rPr lang="en-US" dirty="0" err="1"/>
              <a:t>tone→food</a:t>
            </a:r>
            <a:r>
              <a:rPr lang="en-US" dirty="0"/>
              <a:t> connection.</a:t>
            </a:r>
          </a:p>
          <a:p>
            <a:r>
              <a:rPr lang="en-US" dirty="0"/>
              <a:t>On later trials, the tone itself becomes a cue that makes the rat approach the food tray.</a:t>
            </a:r>
          </a:p>
          <a:p>
            <a:r>
              <a:rPr lang="en-US" dirty="0"/>
              <a:t>So here, Hebbian association changes the probability of a rewarded action.</a:t>
            </a:r>
          </a:p>
          <a:p>
            <a:endParaRPr lang="en-US" dirty="0"/>
          </a:p>
          <a:p>
            <a:r>
              <a:rPr lang="en-US" dirty="0"/>
              <a:t>Reinforcement can also shape which Hebbian associations stick.</a:t>
            </a:r>
          </a:p>
          <a:p>
            <a:r>
              <a:rPr lang="en-US" dirty="0"/>
              <a:t>If both a light and a tone are present, but only the tone predicts food, </a:t>
            </a:r>
          </a:p>
          <a:p>
            <a:r>
              <a:rPr lang="en-US" dirty="0"/>
              <a:t>	the reinforcement signal will strengthen the </a:t>
            </a:r>
            <a:r>
              <a:rPr lang="en-US" dirty="0" err="1"/>
              <a:t>tone→food</a:t>
            </a:r>
            <a:r>
              <a:rPr lang="en-US" dirty="0"/>
              <a:t> link and weaken the </a:t>
            </a:r>
            <a:r>
              <a:rPr lang="en-US" dirty="0" err="1"/>
              <a:t>light→food</a:t>
            </a:r>
            <a:r>
              <a:rPr lang="en-US" dirty="0"/>
              <a:t> link.</a:t>
            </a:r>
          </a:p>
          <a:p>
            <a:r>
              <a:rPr lang="en-US" dirty="0"/>
              <a:t>That’s how psychologists explain blocking and overshadowing.</a:t>
            </a:r>
          </a:p>
          <a:p>
            <a:endParaRPr lang="en-US" dirty="0"/>
          </a:p>
          <a:p>
            <a:r>
              <a:rPr lang="en-US" dirty="0"/>
              <a:t>So in practice, Hebbian and reinforcement learning interact.</a:t>
            </a:r>
          </a:p>
          <a:p>
            <a:r>
              <a:rPr lang="en-US" dirty="0"/>
              <a:t>Hebb lays down the associative links, and reinforcement signals bias which ones matter.</a:t>
            </a:r>
          </a:p>
          <a:p>
            <a:r>
              <a:rPr lang="en-US" dirty="0"/>
              <a:t>But — as we’ll see next — this isn’t enough when outcomes are delayed.</a:t>
            </a:r>
          </a:p>
          <a:p>
            <a:r>
              <a:rPr lang="en-US" dirty="0"/>
              <a:t>For those cases, Hebb needs help from more powerful, error-driven rules.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B7F995-B068-030B-AD6D-43A9EDD5627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C32C59-1409-2640-866F-4A1083575A3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0841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56758B-B248-C8DC-DA46-75FE6546D7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D300BFE-5266-4E00-512F-775E6B001E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8032D06-723D-B53A-BD02-137EEFD91A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go back to our rat with the tone and food example.</a:t>
            </a:r>
          </a:p>
          <a:p>
            <a:r>
              <a:rPr lang="en-US" dirty="0"/>
              <a:t>When the tone and food arrive together, Hebbian learning works fine. </a:t>
            </a:r>
          </a:p>
          <a:p>
            <a:r>
              <a:rPr lang="en-US" dirty="0"/>
              <a:t>The rat learns to approach the food tray when it hears the tone.</a:t>
            </a:r>
          </a:p>
          <a:p>
            <a:endParaRPr lang="en-US" dirty="0"/>
          </a:p>
          <a:p>
            <a:r>
              <a:rPr lang="en-US" dirty="0"/>
              <a:t>But imagine we change the timing.</a:t>
            </a:r>
          </a:p>
          <a:p>
            <a:r>
              <a:rPr lang="en-US" dirty="0"/>
              <a:t>Suppose the tone sounds, and only ten seconds later food arrives.</a:t>
            </a:r>
          </a:p>
          <a:p>
            <a:r>
              <a:rPr lang="en-US" dirty="0"/>
              <a:t>By then, the neurons for the tone and the neurons for the food are no longer active at the same time.</a:t>
            </a:r>
          </a:p>
          <a:p>
            <a:r>
              <a:rPr lang="en-US" dirty="0"/>
              <a:t>Hebbian learning can’t connect them, so the rat never learns that the tone predicts food.</a:t>
            </a:r>
          </a:p>
          <a:p>
            <a:endParaRPr lang="en-US" dirty="0"/>
          </a:p>
          <a:p>
            <a:r>
              <a:rPr lang="en-US" dirty="0"/>
              <a:t>Or think about a more complex sequence, like pressing a lever after hearing the tone, </a:t>
            </a:r>
          </a:p>
          <a:p>
            <a:r>
              <a:rPr lang="en-US" dirty="0"/>
              <a:t>	then moving to the tray, and only then getting food.</a:t>
            </a:r>
          </a:p>
          <a:p>
            <a:r>
              <a:rPr lang="en-US" dirty="0"/>
              <a:t>Which of these steps should get reinforced?</a:t>
            </a:r>
          </a:p>
          <a:p>
            <a:r>
              <a:rPr lang="en-US" dirty="0"/>
              <a:t>If Hebb only reinforces the last step, it misses the crucial lever press.</a:t>
            </a:r>
          </a:p>
          <a:p>
            <a:r>
              <a:rPr lang="en-US" dirty="0"/>
              <a:t>If it reinforces everything, it ends up strengthening irrelevant behaviors </a:t>
            </a:r>
          </a:p>
          <a:p>
            <a:r>
              <a:rPr lang="en-US" dirty="0"/>
              <a:t>	like grooming or sniffing that just happened to occur along the way.</a:t>
            </a:r>
          </a:p>
          <a:p>
            <a:endParaRPr lang="en-US" dirty="0"/>
          </a:p>
          <a:p>
            <a:r>
              <a:rPr lang="en-US" dirty="0"/>
              <a:t>And finally, notice that Hebb doesn’t care about valence.</a:t>
            </a:r>
          </a:p>
          <a:p>
            <a:r>
              <a:rPr lang="en-US" dirty="0"/>
              <a:t>It strengthens connections whether the outcome is good or bad, </a:t>
            </a:r>
          </a:p>
          <a:p>
            <a:r>
              <a:rPr lang="en-US" dirty="0"/>
              <a:t>	as long as activity overlaps.</a:t>
            </a:r>
          </a:p>
          <a:p>
            <a:r>
              <a:rPr lang="en-US" dirty="0"/>
              <a:t>That means it can reinforce actions that actually reduce survival, </a:t>
            </a:r>
          </a:p>
          <a:p>
            <a:r>
              <a:rPr lang="en-US" dirty="0"/>
              <a:t>	simply because they happened at the wrong time.</a:t>
            </a:r>
          </a:p>
          <a:p>
            <a:endParaRPr lang="en-US" dirty="0"/>
          </a:p>
          <a:p>
            <a:r>
              <a:rPr lang="en-US" dirty="0"/>
              <a:t>So Hebbian learning has serious failure modes.</a:t>
            </a:r>
          </a:p>
          <a:p>
            <a:r>
              <a:rPr lang="en-US" dirty="0"/>
              <a:t>It works for short, immediate pairings, but it breaks down when outcomes are delayed, </a:t>
            </a:r>
          </a:p>
          <a:p>
            <a:r>
              <a:rPr lang="en-US" dirty="0"/>
              <a:t>	when sequences matter, or when valence needs to be tracked.</a:t>
            </a:r>
          </a:p>
          <a:p>
            <a:r>
              <a:rPr lang="en-US" dirty="0"/>
              <a:t>That’s why reinforcement learning requires outcome-sensitive, error-driven rules.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3914AE-5FD9-5E5F-C914-63E3B4DDDF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C32C59-1409-2640-866F-4A1083575A3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5958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34809-F69F-0D48-97F8-9CF76A5308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71340" y="1122363"/>
            <a:ext cx="5785769" cy="2387600"/>
          </a:xfrm>
        </p:spPr>
        <p:txBody>
          <a:bodyPr anchor="b">
            <a:normAutofit/>
          </a:bodyPr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sz="4000" b="1" dirty="0">
                <a:solidFill>
                  <a:schemeClr val="bg1"/>
                </a:solidFill>
                <a:latin typeface="Georgia" charset="0"/>
                <a:ea typeface="Georgia" charset="0"/>
                <a:cs typeface="Georgia" charset="0"/>
              </a:rPr>
              <a:t>Title Here:</a:t>
            </a:r>
            <a:br>
              <a:rPr lang="en-US" sz="4000" b="1" dirty="0">
                <a:solidFill>
                  <a:schemeClr val="bg1"/>
                </a:solidFill>
                <a:latin typeface="Georgia" charset="0"/>
                <a:ea typeface="Georgia" charset="0"/>
                <a:cs typeface="Georgia" charset="0"/>
              </a:rPr>
            </a:br>
            <a:r>
              <a:rPr lang="en-US" sz="4000" b="1" dirty="0">
                <a:solidFill>
                  <a:schemeClr val="bg1"/>
                </a:solidFill>
                <a:latin typeface="Georgia" charset="0"/>
                <a:ea typeface="Georgia" charset="0"/>
                <a:cs typeface="Georgia" charset="0"/>
              </a:rPr>
              <a:t>Tell Your</a:t>
            </a:r>
            <a:br>
              <a:rPr lang="en-US" sz="4000" b="1" dirty="0">
                <a:solidFill>
                  <a:schemeClr val="bg1"/>
                </a:solidFill>
                <a:latin typeface="Georgia" charset="0"/>
                <a:ea typeface="Georgia" charset="0"/>
                <a:cs typeface="Georgia" charset="0"/>
              </a:rPr>
            </a:br>
            <a:r>
              <a:rPr lang="en-US" sz="4000" b="1" dirty="0">
                <a:solidFill>
                  <a:schemeClr val="bg1"/>
                </a:solidFill>
                <a:latin typeface="Georgia" charset="0"/>
                <a:ea typeface="Georgia" charset="0"/>
                <a:cs typeface="Georgia" charset="0"/>
              </a:rPr>
              <a:t>Illinois Story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5FA99F5-1DAB-644E-87BD-7B2BE337DBB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71340" y="3602038"/>
            <a:ext cx="5785769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Name: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5E86B4-4E28-5743-B958-4D04BD329D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306C45-97B4-7545-8562-07255BCE2FE0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A9BA8F-BF67-344F-9BFA-A8262A79BC8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37075" y="5718264"/>
            <a:ext cx="3117850" cy="807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3208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5B210D-E74D-9F46-BBEB-61CE8DBFB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7874" y="6095093"/>
            <a:ext cx="2743200" cy="365125"/>
          </a:xfrm>
        </p:spPr>
        <p:txBody>
          <a:bodyPr/>
          <a:lstStyle/>
          <a:p>
            <a:fld id="{47306C45-97B4-7545-8562-07255BCE2F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265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9C4261-61FB-7142-9417-2F78D37976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8823" y="365125"/>
            <a:ext cx="9614263" cy="1325563"/>
          </a:xfrm>
        </p:spPr>
        <p:txBody>
          <a:bodyPr/>
          <a:lstStyle>
            <a:lvl1pPr algn="ctr">
              <a:defRPr b="1" i="0">
                <a:solidFill>
                  <a:srgbClr val="E84A27"/>
                </a:solidFill>
                <a:latin typeface="Georgia" panose="02040502050405020303" pitchFamily="18" charset="0"/>
              </a:defRPr>
            </a:lvl1pPr>
          </a:lstStyle>
          <a:p>
            <a:r>
              <a:rPr lang="en-US" dirty="0"/>
              <a:t>Hello.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412F32-5110-BE43-86BA-CB778EC424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8823" y="1690688"/>
            <a:ext cx="9614263" cy="3625895"/>
          </a:xfrm>
        </p:spPr>
        <p:txBody>
          <a:bodyPr/>
          <a:lstStyle>
            <a:lvl1pPr>
              <a:defRPr>
                <a:solidFill>
                  <a:srgbClr val="13294B"/>
                </a:solidFill>
              </a:defRPr>
            </a:lvl1pPr>
            <a:lvl2pPr>
              <a:defRPr>
                <a:solidFill>
                  <a:srgbClr val="13294B"/>
                </a:solidFill>
              </a:defRPr>
            </a:lvl2pPr>
            <a:lvl3pPr>
              <a:defRPr>
                <a:solidFill>
                  <a:srgbClr val="13294B"/>
                </a:solidFill>
              </a:defRPr>
            </a:lvl3pPr>
            <a:lvl4pPr>
              <a:defRPr>
                <a:solidFill>
                  <a:srgbClr val="13294B"/>
                </a:solidFill>
              </a:defRPr>
            </a:lvl4pPr>
            <a:lvl5pPr>
              <a:defRPr>
                <a:solidFill>
                  <a:srgbClr val="13294B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69632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A26ADA6-32C7-6D47-94AB-D149FA9C19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7FDBC8-5F1C-654A-9325-61F4244133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71FB5C-A5C2-4C44-A9DF-4F6A196EC0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306C45-97B4-7545-8562-07255BCE2F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0804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rgbClr val="E84A27"/>
          </a:solidFill>
          <a:latin typeface="Georgia" panose="02040502050405020303" pitchFamily="18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13294B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13294B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13294B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13294B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13294B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55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83CDB9E-798C-A842-B031-6BFA04385C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99571" y="773546"/>
            <a:ext cx="5935859" cy="2720253"/>
          </a:xfrm>
        </p:spPr>
        <p:txBody>
          <a:bodyPr>
            <a:normAutofit fontScale="90000"/>
          </a:bodyPr>
          <a:lstStyle/>
          <a:p>
            <a:pPr algn="ctr"/>
            <a:r>
              <a:rPr lang="en-US" sz="10000" dirty="0">
                <a:latin typeface="Calibri"/>
                <a:cs typeface="Calibri"/>
              </a:rPr>
              <a:t>BCOG 100</a:t>
            </a:r>
            <a:endParaRPr lang="en-US" sz="10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C2F9A5BC-DE40-064D-98AE-B1AA2F274302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017406" y="3472201"/>
            <a:ext cx="8283862" cy="165576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dirty="0">
                <a:latin typeface="Calibri"/>
                <a:cs typeface="Calibri"/>
              </a:rPr>
              <a:t>Brains and Reinforcement Learning</a:t>
            </a:r>
          </a:p>
          <a:p>
            <a:pPr marL="0" indent="0" algn="ctr">
              <a:buNone/>
            </a:pPr>
            <a:r>
              <a:rPr lang="en-US" dirty="0">
                <a:latin typeface="Calibri"/>
                <a:cs typeface="Calibri"/>
              </a:rPr>
              <a:t>Lecture 2: The Algorithmic Level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C87BCB3F-D51B-11CA-8A5C-B653C02DD655}"/>
              </a:ext>
            </a:extLst>
          </p:cNvPr>
          <p:cNvSpPr/>
          <p:nvPr/>
        </p:nvSpPr>
        <p:spPr>
          <a:xfrm>
            <a:off x="443346" y="1263072"/>
            <a:ext cx="912090" cy="912090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96C562F-8F13-2516-D9AF-45E75A96A3C5}"/>
              </a:ext>
            </a:extLst>
          </p:cNvPr>
          <p:cNvSpPr/>
          <p:nvPr/>
        </p:nvSpPr>
        <p:spPr>
          <a:xfrm>
            <a:off x="1505528" y="3248890"/>
            <a:ext cx="912090" cy="912090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2052EBC-2E12-F996-BB1F-41F23E64F1BE}"/>
              </a:ext>
            </a:extLst>
          </p:cNvPr>
          <p:cNvSpPr/>
          <p:nvPr/>
        </p:nvSpPr>
        <p:spPr>
          <a:xfrm>
            <a:off x="443345" y="3318162"/>
            <a:ext cx="912090" cy="912090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A4D7291-4D5A-9593-1D85-950EBFC1FF07}"/>
              </a:ext>
            </a:extLst>
          </p:cNvPr>
          <p:cNvSpPr/>
          <p:nvPr/>
        </p:nvSpPr>
        <p:spPr>
          <a:xfrm>
            <a:off x="443346" y="5246253"/>
            <a:ext cx="912090" cy="912090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2E91675-03DF-90EE-942D-06C70F754DEE}"/>
              </a:ext>
            </a:extLst>
          </p:cNvPr>
          <p:cNvCxnSpPr/>
          <p:nvPr/>
        </p:nvCxnSpPr>
        <p:spPr>
          <a:xfrm>
            <a:off x="867642" y="2172278"/>
            <a:ext cx="1052944" cy="1110673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2D74029-D6FE-2938-F6DF-602FCD9AA658}"/>
              </a:ext>
            </a:extLst>
          </p:cNvPr>
          <p:cNvCxnSpPr>
            <a:cxnSpLocks/>
          </p:cNvCxnSpPr>
          <p:nvPr/>
        </p:nvCxnSpPr>
        <p:spPr>
          <a:xfrm>
            <a:off x="879187" y="2172278"/>
            <a:ext cx="25400" cy="1179945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7831A33E-2612-45D1-F1F0-57371C01F8AB}"/>
              </a:ext>
            </a:extLst>
          </p:cNvPr>
          <p:cNvSpPr/>
          <p:nvPr/>
        </p:nvSpPr>
        <p:spPr>
          <a:xfrm>
            <a:off x="1505528" y="5246253"/>
            <a:ext cx="912090" cy="912090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565D7F4-2920-5911-7086-757F822A07E3}"/>
              </a:ext>
            </a:extLst>
          </p:cNvPr>
          <p:cNvSpPr/>
          <p:nvPr/>
        </p:nvSpPr>
        <p:spPr>
          <a:xfrm>
            <a:off x="2694709" y="5246252"/>
            <a:ext cx="912090" cy="912090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FE6F4CE-E239-70EB-26D3-C8CB8E270185}"/>
              </a:ext>
            </a:extLst>
          </p:cNvPr>
          <p:cNvCxnSpPr>
            <a:cxnSpLocks/>
          </p:cNvCxnSpPr>
          <p:nvPr/>
        </p:nvCxnSpPr>
        <p:spPr>
          <a:xfrm>
            <a:off x="1941369" y="4169641"/>
            <a:ext cx="1168399" cy="108758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0727C65-F6C0-78C9-A469-40AAD8018B82}"/>
              </a:ext>
            </a:extLst>
          </p:cNvPr>
          <p:cNvCxnSpPr>
            <a:cxnSpLocks/>
          </p:cNvCxnSpPr>
          <p:nvPr/>
        </p:nvCxnSpPr>
        <p:spPr>
          <a:xfrm flipH="1">
            <a:off x="1955223" y="4158096"/>
            <a:ext cx="9238" cy="1087581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A7C2072-1E04-8B83-DAA8-B48C97536A6F}"/>
              </a:ext>
            </a:extLst>
          </p:cNvPr>
          <p:cNvCxnSpPr>
            <a:cxnSpLocks/>
          </p:cNvCxnSpPr>
          <p:nvPr/>
        </p:nvCxnSpPr>
        <p:spPr>
          <a:xfrm>
            <a:off x="890732" y="4227368"/>
            <a:ext cx="13855" cy="101831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25838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D090F3-30A9-5E38-39E2-28905A0113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>
            <a:extLst>
              <a:ext uri="{FF2B5EF4-FFF2-40B4-BE49-F238E27FC236}">
                <a16:creationId xmlns:a16="http://schemas.microsoft.com/office/drawing/2014/main" id="{7D9B247A-CF51-99F9-5E0E-D9A80812DDAC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1482251" cy="735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rgbClr val="E84A27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dirty="0">
                <a:latin typeface="Calibri"/>
                <a:cs typeface="Calibri"/>
              </a:rPr>
              <a:t>Reinforcement Learning as an Algorithm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43F013-14CE-33BA-DBC1-286969F64DB5}"/>
              </a:ext>
            </a:extLst>
          </p:cNvPr>
          <p:cNvSpPr txBox="1"/>
          <p:nvPr/>
        </p:nvSpPr>
        <p:spPr>
          <a:xfrm>
            <a:off x="5961413" y="2130710"/>
            <a:ext cx="5920968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Error-Driven Learning Emerges</a:t>
            </a: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/>
              <a:t>Widrow</a:t>
            </a:r>
            <a:r>
              <a:rPr lang="en-US" sz="2800" dirty="0"/>
              <a:t>–Hoff delta rule (1960)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Rescorla–Wagner model (1972)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Independent origins, same core idea</a:t>
            </a:r>
          </a:p>
        </p:txBody>
      </p:sp>
      <p:pic>
        <p:nvPicPr>
          <p:cNvPr id="11266" name="Picture 2" descr="Rescorla and Wagner">
            <a:extLst>
              <a:ext uri="{FF2B5EF4-FFF2-40B4-BE49-F238E27FC236}">
                <a16:creationId xmlns:a16="http://schemas.microsoft.com/office/drawing/2014/main" id="{6CEC8A4E-2576-48C6-7B3F-A3E775111B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18" b="10211"/>
          <a:stretch>
            <a:fillRect/>
          </a:stretch>
        </p:blipFill>
        <p:spPr bwMode="auto">
          <a:xfrm>
            <a:off x="618836" y="1407537"/>
            <a:ext cx="4736935" cy="2837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0561158-A851-DEBA-A9ED-073B9036267E}"/>
              </a:ext>
            </a:extLst>
          </p:cNvPr>
          <p:cNvSpPr txBox="1"/>
          <p:nvPr/>
        </p:nvSpPr>
        <p:spPr>
          <a:xfrm>
            <a:off x="1366981" y="878938"/>
            <a:ext cx="62167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Rescorla–Wagner model (1972)</a:t>
            </a:r>
          </a:p>
        </p:txBody>
      </p:sp>
    </p:spTree>
    <p:extLst>
      <p:ext uri="{BB962C8B-B14F-4D97-AF65-F5344CB8AC3E}">
        <p14:creationId xmlns:p14="http://schemas.microsoft.com/office/powerpoint/2010/main" val="37353056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5B0A9E-068C-44AB-62DD-2781DA41A1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>
            <a:extLst>
              <a:ext uri="{FF2B5EF4-FFF2-40B4-BE49-F238E27FC236}">
                <a16:creationId xmlns:a16="http://schemas.microsoft.com/office/drawing/2014/main" id="{A6119C50-E291-AEDB-B865-6347F2DB1C7A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1482251" cy="735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rgbClr val="E84A27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dirty="0">
                <a:latin typeface="Calibri"/>
                <a:cs typeface="Calibri"/>
              </a:rPr>
              <a:t>Reinforcement Learning as an Algorithm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A3FA61-E42D-5E70-A1B9-34A0086EDA72}"/>
              </a:ext>
            </a:extLst>
          </p:cNvPr>
          <p:cNvSpPr txBox="1"/>
          <p:nvPr/>
        </p:nvSpPr>
        <p:spPr>
          <a:xfrm>
            <a:off x="6377049" y="2118834"/>
            <a:ext cx="5920968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Worked Example: Learning AND</a:t>
            </a: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Task: (1,1) → 1, all others → 0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Hebb: strengthens co-occurrence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Delta: adjusts by error correction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46771EA-C044-CECD-2CF6-244DEC35601B}"/>
              </a:ext>
            </a:extLst>
          </p:cNvPr>
          <p:cNvGrpSpPr/>
          <p:nvPr/>
        </p:nvGrpSpPr>
        <p:grpSpPr>
          <a:xfrm>
            <a:off x="197860" y="1259101"/>
            <a:ext cx="5218028" cy="2922524"/>
            <a:chOff x="2238198" y="1196380"/>
            <a:chExt cx="5218028" cy="2922524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34033AE4-F363-3C77-AA61-B0CC58163CB3}"/>
                </a:ext>
              </a:extLst>
            </p:cNvPr>
            <p:cNvCxnSpPr>
              <a:cxnSpLocks/>
              <a:stCxn id="10" idx="6"/>
              <a:endCxn id="7" idx="2"/>
            </p:cNvCxnSpPr>
            <p:nvPr/>
          </p:nvCxnSpPr>
          <p:spPr>
            <a:xfrm flipV="1">
              <a:off x="3152598" y="1653580"/>
              <a:ext cx="752821" cy="2008124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970F97AD-2C20-5376-3BFA-EC1C59B850DE}"/>
                </a:ext>
              </a:extLst>
            </p:cNvPr>
            <p:cNvGrpSpPr/>
            <p:nvPr/>
          </p:nvGrpSpPr>
          <p:grpSpPr>
            <a:xfrm>
              <a:off x="2238198" y="1196380"/>
              <a:ext cx="5218028" cy="2922524"/>
              <a:chOff x="165152" y="1249351"/>
              <a:chExt cx="5218028" cy="2922524"/>
            </a:xfrm>
          </p:grpSpPr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07C42F63-89A4-3EE7-6E10-318D64718FCB}"/>
                  </a:ext>
                </a:extLst>
              </p:cNvPr>
              <p:cNvSpPr/>
              <p:nvPr/>
            </p:nvSpPr>
            <p:spPr>
              <a:xfrm>
                <a:off x="1832373" y="1249351"/>
                <a:ext cx="914400" cy="914400"/>
              </a:xfrm>
              <a:prstGeom prst="ellipse">
                <a:avLst/>
              </a:prstGeom>
              <a:solidFill>
                <a:srgbClr val="FE542C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chemeClr val="bg1"/>
                    </a:solidFill>
                  </a:rPr>
                  <a:t>z</a:t>
                </a:r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F05A595C-F77F-788B-3D40-AB54C9493CB0}"/>
                  </a:ext>
                </a:extLst>
              </p:cNvPr>
              <p:cNvSpPr/>
              <p:nvPr/>
            </p:nvSpPr>
            <p:spPr>
              <a:xfrm>
                <a:off x="185622" y="2253413"/>
                <a:ext cx="914400" cy="914400"/>
              </a:xfrm>
              <a:prstGeom prst="ellipse">
                <a:avLst/>
              </a:prstGeom>
              <a:solidFill>
                <a:srgbClr val="FE542C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chemeClr val="bg1"/>
                    </a:solidFill>
                  </a:rPr>
                  <a:t>x</a:t>
                </a:r>
                <a:r>
                  <a:rPr lang="en-US" sz="2400" baseline="-25000" dirty="0">
                    <a:solidFill>
                      <a:schemeClr val="bg1"/>
                    </a:solidFill>
                  </a:rPr>
                  <a:t>1</a:t>
                </a:r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98BDB7CA-A3B8-A434-606B-7B5CFCF2DA8F}"/>
                  </a:ext>
                </a:extLst>
              </p:cNvPr>
              <p:cNvSpPr/>
              <p:nvPr/>
            </p:nvSpPr>
            <p:spPr>
              <a:xfrm>
                <a:off x="202577" y="1249351"/>
                <a:ext cx="914400" cy="914400"/>
              </a:xfrm>
              <a:prstGeom prst="ellipse">
                <a:avLst/>
              </a:prstGeom>
              <a:solidFill>
                <a:srgbClr val="FE542C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chemeClr val="bg1"/>
                    </a:solidFill>
                  </a:rPr>
                  <a:t>x</a:t>
                </a:r>
                <a:r>
                  <a:rPr lang="en-US" sz="2400" baseline="-25000" dirty="0">
                    <a:solidFill>
                      <a:schemeClr val="bg1"/>
                    </a:solidFill>
                  </a:rPr>
                  <a:t>0</a:t>
                </a:r>
                <a:r>
                  <a:rPr lang="en-US" sz="2400" dirty="0">
                    <a:solidFill>
                      <a:schemeClr val="bg1"/>
                    </a:solidFill>
                  </a:rPr>
                  <a:t>=1</a:t>
                </a:r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2982A9E2-F2EE-EA78-B453-284CD2E0CD14}"/>
                  </a:ext>
                </a:extLst>
              </p:cNvPr>
              <p:cNvSpPr/>
              <p:nvPr/>
            </p:nvSpPr>
            <p:spPr>
              <a:xfrm>
                <a:off x="165152" y="3257475"/>
                <a:ext cx="914400" cy="914400"/>
              </a:xfrm>
              <a:prstGeom prst="ellipse">
                <a:avLst/>
              </a:prstGeom>
              <a:solidFill>
                <a:srgbClr val="FE542C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chemeClr val="bg1"/>
                    </a:solidFill>
                  </a:rPr>
                  <a:t>x</a:t>
                </a:r>
                <a:r>
                  <a:rPr lang="en-US" sz="2400" baseline="-25000" dirty="0">
                    <a:solidFill>
                      <a:schemeClr val="bg1"/>
                    </a:solidFill>
                  </a:rPr>
                  <a:t>2</a:t>
                </a:r>
              </a:p>
            </p:txBody>
          </p: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AEE4A6ED-3DC6-4C3B-9FF7-542676BC7DA0}"/>
                  </a:ext>
                </a:extLst>
              </p:cNvPr>
              <p:cNvCxnSpPr>
                <a:cxnSpLocks/>
                <a:stCxn id="9" idx="6"/>
                <a:endCxn id="7" idx="2"/>
              </p:cNvCxnSpPr>
              <p:nvPr/>
            </p:nvCxnSpPr>
            <p:spPr>
              <a:xfrm>
                <a:off x="1116977" y="1706551"/>
                <a:ext cx="715396" cy="0"/>
              </a:xfrm>
              <a:prstGeom prst="straightConnector1">
                <a:avLst/>
              </a:prstGeom>
              <a:ln w="508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97C2BA0A-49C6-A22E-7406-7523079834BD}"/>
                  </a:ext>
                </a:extLst>
              </p:cNvPr>
              <p:cNvCxnSpPr>
                <a:cxnSpLocks/>
                <a:stCxn id="8" idx="6"/>
                <a:endCxn id="7" idx="2"/>
              </p:cNvCxnSpPr>
              <p:nvPr/>
            </p:nvCxnSpPr>
            <p:spPr>
              <a:xfrm flipV="1">
                <a:off x="1100022" y="1706551"/>
                <a:ext cx="732351" cy="1004062"/>
              </a:xfrm>
              <a:prstGeom prst="straightConnector1">
                <a:avLst/>
              </a:prstGeom>
              <a:ln w="508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CB811202-BC84-4959-3FEB-B33E7C33C9AF}"/>
                  </a:ext>
                </a:extLst>
              </p:cNvPr>
              <p:cNvCxnSpPr>
                <a:cxnSpLocks/>
                <a:stCxn id="7" idx="6"/>
                <a:endCxn id="20" idx="2"/>
              </p:cNvCxnSpPr>
              <p:nvPr/>
            </p:nvCxnSpPr>
            <p:spPr>
              <a:xfrm>
                <a:off x="2746773" y="1706551"/>
                <a:ext cx="490321" cy="0"/>
              </a:xfrm>
              <a:prstGeom prst="straightConnector1">
                <a:avLst/>
              </a:prstGeom>
              <a:ln w="508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10252297-49BC-ABE5-F33D-1F4842C6519F}"/>
                  </a:ext>
                </a:extLst>
              </p:cNvPr>
              <p:cNvCxnSpPr>
                <a:cxnSpLocks/>
                <a:stCxn id="20" idx="6"/>
                <a:endCxn id="15" idx="2"/>
              </p:cNvCxnSpPr>
              <p:nvPr/>
            </p:nvCxnSpPr>
            <p:spPr>
              <a:xfrm>
                <a:off x="4151494" y="1706551"/>
                <a:ext cx="317286" cy="0"/>
              </a:xfrm>
              <a:prstGeom prst="straightConnector1">
                <a:avLst/>
              </a:prstGeom>
              <a:ln w="508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5A096F17-11BB-3CDA-80C5-60EEB78CADF0}"/>
                  </a:ext>
                </a:extLst>
              </p:cNvPr>
              <p:cNvSpPr/>
              <p:nvPr/>
            </p:nvSpPr>
            <p:spPr>
              <a:xfrm>
                <a:off x="4468780" y="1249351"/>
                <a:ext cx="914400" cy="914400"/>
              </a:xfrm>
              <a:prstGeom prst="ellipse">
                <a:avLst/>
              </a:prstGeom>
              <a:solidFill>
                <a:srgbClr val="FE542C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chemeClr val="bg1"/>
                    </a:solidFill>
                  </a:rPr>
                  <a:t>y</a:t>
                </a:r>
              </a:p>
            </p:txBody>
          </p:sp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DFBE11C7-20A2-FE2E-7DC0-20D295FB997C}"/>
                  </a:ext>
                </a:extLst>
              </p:cNvPr>
              <p:cNvGrpSpPr/>
              <p:nvPr/>
            </p:nvGrpSpPr>
            <p:grpSpPr>
              <a:xfrm>
                <a:off x="3237094" y="1249351"/>
                <a:ext cx="914400" cy="914400"/>
                <a:chOff x="5396451" y="3634947"/>
                <a:chExt cx="1051560" cy="1051560"/>
              </a:xfrm>
            </p:grpSpPr>
            <p:sp>
              <p:nvSpPr>
                <p:cNvPr id="20" name="Oval 19">
                  <a:extLst>
                    <a:ext uri="{FF2B5EF4-FFF2-40B4-BE49-F238E27FC236}">
                      <a16:creationId xmlns:a16="http://schemas.microsoft.com/office/drawing/2014/main" id="{5E33CA70-C330-C7C0-0D05-1CBB22743CE3}"/>
                    </a:ext>
                  </a:extLst>
                </p:cNvPr>
                <p:cNvSpPr/>
                <p:nvPr/>
              </p:nvSpPr>
              <p:spPr>
                <a:xfrm>
                  <a:off x="5396451" y="3634947"/>
                  <a:ext cx="1051560" cy="1051560"/>
                </a:xfrm>
                <a:prstGeom prst="ellipse">
                  <a:avLst/>
                </a:prstGeom>
                <a:solidFill>
                  <a:srgbClr val="FE542C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 dirty="0">
                    <a:solidFill>
                      <a:schemeClr val="bg1"/>
                    </a:solidFill>
                  </a:endParaRPr>
                </a:p>
              </p:txBody>
            </p:sp>
            <p:pic>
              <p:nvPicPr>
                <p:cNvPr id="21" name="Picture 20">
                  <a:extLst>
                    <a:ext uri="{FF2B5EF4-FFF2-40B4-BE49-F238E27FC236}">
                      <a16:creationId xmlns:a16="http://schemas.microsoft.com/office/drawing/2014/main" id="{C7528C1C-41AC-63FB-CBF2-26CA1CC69B0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rcRect l="17286" b="20097"/>
                <a:stretch>
                  <a:fillRect/>
                </a:stretch>
              </p:blipFill>
              <p:spPr>
                <a:xfrm>
                  <a:off x="5591879" y="3843896"/>
                  <a:ext cx="619081" cy="653557"/>
                </a:xfrm>
                <a:prstGeom prst="rect">
                  <a:avLst/>
                </a:prstGeom>
              </p:spPr>
            </p:pic>
          </p:grp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4B67E1C-9E9D-65DF-28D9-7367ECFED9DF}"/>
                  </a:ext>
                </a:extLst>
              </p:cNvPr>
              <p:cNvSpPr txBox="1"/>
              <p:nvPr/>
            </p:nvSpPr>
            <p:spPr>
              <a:xfrm>
                <a:off x="1227561" y="1343971"/>
                <a:ext cx="40884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b</a:t>
                </a:r>
                <a:r>
                  <a:rPr lang="en-US" baseline="-25000" dirty="0"/>
                  <a:t>0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544A927-BF07-FE06-EEA8-0B7F2E8B2DAD}"/>
                  </a:ext>
                </a:extLst>
              </p:cNvPr>
              <p:cNvSpPr txBox="1"/>
              <p:nvPr/>
            </p:nvSpPr>
            <p:spPr>
              <a:xfrm>
                <a:off x="992633" y="2085261"/>
                <a:ext cx="6147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b</a:t>
                </a:r>
                <a:r>
                  <a:rPr lang="en-US" baseline="-25000" dirty="0"/>
                  <a:t>1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5FA0538-431C-1376-0191-88F597CFF187}"/>
                  </a:ext>
                </a:extLst>
              </p:cNvPr>
              <p:cNvSpPr txBox="1"/>
              <p:nvPr/>
            </p:nvSpPr>
            <p:spPr>
              <a:xfrm>
                <a:off x="815459" y="3071912"/>
                <a:ext cx="6147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b</a:t>
                </a:r>
                <a:r>
                  <a:rPr lang="en-US" baseline="-25000" dirty="0"/>
                  <a:t>2</a:t>
                </a:r>
              </a:p>
            </p:txBody>
          </p:sp>
        </p:grpSp>
      </p:grpSp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368E412B-A924-EFBC-4C8A-4ABD92BF1E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6816384"/>
              </p:ext>
            </p:extLst>
          </p:nvPr>
        </p:nvGraphicFramePr>
        <p:xfrm>
          <a:off x="3237632" y="4103134"/>
          <a:ext cx="2577320" cy="1981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4330">
                  <a:extLst>
                    <a:ext uri="{9D8B030D-6E8A-4147-A177-3AD203B41FA5}">
                      <a16:colId xmlns:a16="http://schemas.microsoft.com/office/drawing/2014/main" val="671212880"/>
                    </a:ext>
                  </a:extLst>
                </a:gridCol>
                <a:gridCol w="644330">
                  <a:extLst>
                    <a:ext uri="{9D8B030D-6E8A-4147-A177-3AD203B41FA5}">
                      <a16:colId xmlns:a16="http://schemas.microsoft.com/office/drawing/2014/main" val="4070632186"/>
                    </a:ext>
                  </a:extLst>
                </a:gridCol>
                <a:gridCol w="644330">
                  <a:extLst>
                    <a:ext uri="{9D8B030D-6E8A-4147-A177-3AD203B41FA5}">
                      <a16:colId xmlns:a16="http://schemas.microsoft.com/office/drawing/2014/main" val="3772922976"/>
                    </a:ext>
                  </a:extLst>
                </a:gridCol>
                <a:gridCol w="644330">
                  <a:extLst>
                    <a:ext uri="{9D8B030D-6E8A-4147-A177-3AD203B41FA5}">
                      <a16:colId xmlns:a16="http://schemas.microsoft.com/office/drawing/2014/main" val="1420174902"/>
                    </a:ext>
                  </a:extLst>
                </a:gridCol>
              </a:tblGrid>
              <a:tr h="23714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x0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x1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x2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2172719"/>
                  </a:ext>
                </a:extLst>
              </a:tr>
              <a:tr h="26353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1369601"/>
                  </a:ext>
                </a:extLst>
              </a:tr>
              <a:tr h="26353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03293718"/>
                  </a:ext>
                </a:extLst>
              </a:tr>
              <a:tr h="26353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00177746"/>
                  </a:ext>
                </a:extLst>
              </a:tr>
              <a:tr h="26353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81035024"/>
                  </a:ext>
                </a:extLst>
              </a:tr>
            </a:tbl>
          </a:graphicData>
        </a:graphic>
      </p:graphicFrame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4BE85CB9-6E4B-0EF1-3308-49A251B449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5422539"/>
              </p:ext>
            </p:extLst>
          </p:nvPr>
        </p:nvGraphicFramePr>
        <p:xfrm>
          <a:off x="1524981" y="2821961"/>
          <a:ext cx="4328768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49033">
                  <a:extLst>
                    <a:ext uri="{9D8B030D-6E8A-4147-A177-3AD203B41FA5}">
                      <a16:colId xmlns:a16="http://schemas.microsoft.com/office/drawing/2014/main" val="671212880"/>
                    </a:ext>
                  </a:extLst>
                </a:gridCol>
                <a:gridCol w="736270">
                  <a:extLst>
                    <a:ext uri="{9D8B030D-6E8A-4147-A177-3AD203B41FA5}">
                      <a16:colId xmlns:a16="http://schemas.microsoft.com/office/drawing/2014/main" val="133474844"/>
                    </a:ext>
                  </a:extLst>
                </a:gridCol>
                <a:gridCol w="653143">
                  <a:extLst>
                    <a:ext uri="{9D8B030D-6E8A-4147-A177-3AD203B41FA5}">
                      <a16:colId xmlns:a16="http://schemas.microsoft.com/office/drawing/2014/main" val="4070632186"/>
                    </a:ext>
                  </a:extLst>
                </a:gridCol>
                <a:gridCol w="590322">
                  <a:extLst>
                    <a:ext uri="{9D8B030D-6E8A-4147-A177-3AD203B41FA5}">
                      <a16:colId xmlns:a16="http://schemas.microsoft.com/office/drawing/2014/main" val="3772922976"/>
                    </a:ext>
                  </a:extLst>
                </a:gridCol>
              </a:tblGrid>
              <a:tr h="26353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b0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b0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b1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b2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86827639"/>
                  </a:ext>
                </a:extLst>
              </a:tr>
              <a:tr h="26353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Starting Weights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-2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2172719"/>
                  </a:ext>
                </a:extLst>
              </a:tr>
              <a:tr h="26353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Target Weights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-15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507078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37521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5D808B-047B-5115-4E6D-32B6EA6872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>
            <a:extLst>
              <a:ext uri="{FF2B5EF4-FFF2-40B4-BE49-F238E27FC236}">
                <a16:creationId xmlns:a16="http://schemas.microsoft.com/office/drawing/2014/main" id="{C866DC4D-DE03-1F3C-6B9E-E19744197B6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1482251" cy="735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rgbClr val="E84A27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dirty="0">
                <a:latin typeface="Calibri"/>
                <a:cs typeface="Calibri"/>
              </a:rPr>
              <a:t>Reinforcement Learning as an Algorithm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86474B5-B47B-9E06-7372-94A0DF80B6D3}"/>
              </a:ext>
            </a:extLst>
          </p:cNvPr>
          <p:cNvSpPr txBox="1"/>
          <p:nvPr/>
        </p:nvSpPr>
        <p:spPr>
          <a:xfrm>
            <a:off x="5949538" y="2118834"/>
            <a:ext cx="6348479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From Delta Rule to RL</a:t>
            </a: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Error signals stronger than correlation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Psychology + engineering converge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Foundation for modern RL</a:t>
            </a:r>
          </a:p>
        </p:txBody>
      </p:sp>
      <p:pic>
        <p:nvPicPr>
          <p:cNvPr id="12290" name="Picture 2" descr="Gradient descent - Questions and ...">
            <a:extLst>
              <a:ext uri="{FF2B5EF4-FFF2-40B4-BE49-F238E27FC236}">
                <a16:creationId xmlns:a16="http://schemas.microsoft.com/office/drawing/2014/main" id="{BF9AE6B6-FABC-77A8-1BD3-E9BB457524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886" y="1442852"/>
            <a:ext cx="5421746" cy="3485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10173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0674F3-0833-30BE-683C-2CA1447C05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>
            <a:extLst>
              <a:ext uri="{FF2B5EF4-FFF2-40B4-BE49-F238E27FC236}">
                <a16:creationId xmlns:a16="http://schemas.microsoft.com/office/drawing/2014/main" id="{0FBA3E4C-397C-3F95-4112-17C06DF3D99C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1482251" cy="735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rgbClr val="E84A27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dirty="0">
                <a:latin typeface="Calibri"/>
                <a:cs typeface="Calibri"/>
              </a:rPr>
              <a:t>Reinforcement Learning as an Algorithm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DB10345-1D7A-AFE8-B7D0-C77C4FBFEB70}"/>
              </a:ext>
            </a:extLst>
          </p:cNvPr>
          <p:cNvSpPr txBox="1"/>
          <p:nvPr/>
        </p:nvSpPr>
        <p:spPr>
          <a:xfrm>
            <a:off x="5870369" y="1643953"/>
            <a:ext cx="5992345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Sutton’s Breakthrough: </a:t>
            </a:r>
            <a:br>
              <a:rPr lang="en-US" sz="3200" b="1" dirty="0"/>
            </a:br>
            <a:r>
              <a:rPr lang="en-US" sz="3200" b="1" dirty="0"/>
              <a:t>Temporal Difference Learning</a:t>
            </a: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Update predictions after each action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Error = new prediction – old prediction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Helps choose better actions</a:t>
            </a:r>
          </a:p>
        </p:txBody>
      </p:sp>
      <p:pic>
        <p:nvPicPr>
          <p:cNvPr id="5124" name="Picture 4" descr="Temporal Difference Learning Made Simple With Examples">
            <a:extLst>
              <a:ext uri="{FF2B5EF4-FFF2-40B4-BE49-F238E27FC236}">
                <a16:creationId xmlns:a16="http://schemas.microsoft.com/office/drawing/2014/main" id="{CAEF2779-DD24-D48A-ECDB-23DF58A9A3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377" y="1463583"/>
            <a:ext cx="5477748" cy="3161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79588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1D4C19-9088-D613-1F44-93C3CCB46E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>
            <a:extLst>
              <a:ext uri="{FF2B5EF4-FFF2-40B4-BE49-F238E27FC236}">
                <a16:creationId xmlns:a16="http://schemas.microsoft.com/office/drawing/2014/main" id="{0DED1923-20B3-2E97-B8C5-1710267A8C2A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1482251" cy="735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rgbClr val="E84A27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dirty="0">
                <a:latin typeface="Calibri"/>
                <a:cs typeface="Calibri"/>
              </a:rPr>
              <a:t>Reinforcement Learning as an Algorithm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F79DC2-B652-B2C8-B74E-5DA64523FD5C}"/>
              </a:ext>
            </a:extLst>
          </p:cNvPr>
          <p:cNvSpPr txBox="1"/>
          <p:nvPr/>
        </p:nvSpPr>
        <p:spPr>
          <a:xfrm>
            <a:off x="5870369" y="1643953"/>
            <a:ext cx="5992345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Sutton’s Breakthrough: </a:t>
            </a:r>
            <a:br>
              <a:rPr lang="en-US" sz="3200" b="1" dirty="0"/>
            </a:br>
            <a:r>
              <a:rPr lang="en-US" sz="3200" b="1" dirty="0"/>
              <a:t>Temporal Difference Learning</a:t>
            </a: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Update odds of winning after each move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Error = new prediction – old prediction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Helps choose better actions</a:t>
            </a:r>
          </a:p>
        </p:txBody>
      </p:sp>
      <p:pic>
        <p:nvPicPr>
          <p:cNvPr id="5124" name="Picture 4" descr="Temporal Difference Learning Made Simple With Examples">
            <a:extLst>
              <a:ext uri="{FF2B5EF4-FFF2-40B4-BE49-F238E27FC236}">
                <a16:creationId xmlns:a16="http://schemas.microsoft.com/office/drawing/2014/main" id="{F20A2B74-FE7A-7F0A-204B-FD5FAFED1D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286" y="2863967"/>
            <a:ext cx="5477748" cy="3161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ow to Win at Checkers: 12 Steps (with Pictures) - wikiHow">
            <a:extLst>
              <a:ext uri="{FF2B5EF4-FFF2-40B4-BE49-F238E27FC236}">
                <a16:creationId xmlns:a16="http://schemas.microsoft.com/office/drawing/2014/main" id="{9F21A10A-1B8D-BDC8-40D8-0E80E29D11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275" y="735162"/>
            <a:ext cx="4081474" cy="2293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1736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06AA6A-BC0F-169A-DCE9-B8D4A88114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>
            <a:extLst>
              <a:ext uri="{FF2B5EF4-FFF2-40B4-BE49-F238E27FC236}">
                <a16:creationId xmlns:a16="http://schemas.microsoft.com/office/drawing/2014/main" id="{166DC410-590B-6BCF-C34B-C8B3CB75989C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1482251" cy="735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rgbClr val="E84A27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dirty="0">
                <a:latin typeface="Calibri"/>
                <a:cs typeface="Calibri"/>
              </a:rPr>
              <a:t>Reinforcement Learning as an Algorithm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A660207-7E0B-5128-A28E-464260593B79}"/>
              </a:ext>
            </a:extLst>
          </p:cNvPr>
          <p:cNvSpPr txBox="1"/>
          <p:nvPr/>
        </p:nvSpPr>
        <p:spPr>
          <a:xfrm>
            <a:off x="4583876" y="1905210"/>
            <a:ext cx="7017582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Two Roles in Temporal Difference Learning</a:t>
            </a: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Evaluating positions (predictions)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Choosing moves (actions)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Both are needed in checkers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911B8D02-9251-F12C-E954-31390107314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68499330"/>
              </p:ext>
            </p:extLst>
          </p:nvPr>
        </p:nvGraphicFramePr>
        <p:xfrm>
          <a:off x="951346" y="1163781"/>
          <a:ext cx="3893786" cy="42620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1001768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41DE96-B53F-0952-B58C-60F6BA9CD2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>
            <a:extLst>
              <a:ext uri="{FF2B5EF4-FFF2-40B4-BE49-F238E27FC236}">
                <a16:creationId xmlns:a16="http://schemas.microsoft.com/office/drawing/2014/main" id="{05419DB6-D7B2-C2A9-A03B-EC3499948570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1482251" cy="735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rgbClr val="E84A27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dirty="0">
                <a:latin typeface="Calibri"/>
                <a:cs typeface="Calibri"/>
              </a:rPr>
              <a:t>Reinforcement Learning as an Algorithm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69E222D-D077-9DCE-9A89-E69C5DBED1EC}"/>
              </a:ext>
            </a:extLst>
          </p:cNvPr>
          <p:cNvSpPr txBox="1"/>
          <p:nvPr/>
        </p:nvSpPr>
        <p:spPr>
          <a:xfrm>
            <a:off x="7980218" y="1560694"/>
            <a:ext cx="4009903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Actor–Critic Model</a:t>
            </a: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Critic</a:t>
            </a:r>
            <a:r>
              <a:rPr lang="en-US" sz="2800" dirty="0"/>
              <a:t>: evaluates states (predicted value)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Actor</a:t>
            </a:r>
            <a:r>
              <a:rPr lang="en-US" sz="2800" dirty="0"/>
              <a:t>: chooses actions based on evaluations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TD error links them together</a:t>
            </a:r>
          </a:p>
        </p:txBody>
      </p:sp>
      <p:pic>
        <p:nvPicPr>
          <p:cNvPr id="3" name="Picture 2" descr="Building a Checkers Gaming Agent Using Deep Q-Learning">
            <a:extLst>
              <a:ext uri="{FF2B5EF4-FFF2-40B4-BE49-F238E27FC236}">
                <a16:creationId xmlns:a16="http://schemas.microsoft.com/office/drawing/2014/main" id="{62095959-C1DE-C5F7-C7DA-FB815B67EC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61" r="21775"/>
          <a:stretch>
            <a:fillRect/>
          </a:stretch>
        </p:blipFill>
        <p:spPr bwMode="auto">
          <a:xfrm>
            <a:off x="843148" y="851642"/>
            <a:ext cx="2861953" cy="275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11.1 TD-Gammon">
            <a:extLst>
              <a:ext uri="{FF2B5EF4-FFF2-40B4-BE49-F238E27FC236}">
                <a16:creationId xmlns:a16="http://schemas.microsoft.com/office/drawing/2014/main" id="{C49D735C-F984-37C2-6BBF-D040367894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27"/>
          <a:stretch>
            <a:fillRect/>
          </a:stretch>
        </p:blipFill>
        <p:spPr bwMode="auto">
          <a:xfrm>
            <a:off x="531618" y="3788278"/>
            <a:ext cx="4622735" cy="2218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51568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EFBC23-F134-2B8F-A8BE-216F949C6F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>
            <a:extLst>
              <a:ext uri="{FF2B5EF4-FFF2-40B4-BE49-F238E27FC236}">
                <a16:creationId xmlns:a16="http://schemas.microsoft.com/office/drawing/2014/main" id="{C018AB3A-DD8B-611F-E126-C869AEFBF71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1482251" cy="735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rgbClr val="E84A27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dirty="0">
                <a:latin typeface="Calibri"/>
                <a:cs typeface="Calibri"/>
              </a:rPr>
              <a:t>Reinforcement Learning as an Algorithm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79EFDAE-3A93-FB8A-8399-2065D190C58A}"/>
              </a:ext>
            </a:extLst>
          </p:cNvPr>
          <p:cNvSpPr txBox="1"/>
          <p:nvPr/>
        </p:nvSpPr>
        <p:spPr>
          <a:xfrm>
            <a:off x="5866410" y="1942596"/>
            <a:ext cx="5747656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TD Learning in Practice: TD-Gammon</a:t>
            </a: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Tesauro’s backgammon AI (1990s)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Trained by self-play with TD updates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Reached near-expert human level</a:t>
            </a:r>
          </a:p>
        </p:txBody>
      </p:sp>
      <p:pic>
        <p:nvPicPr>
          <p:cNvPr id="1026" name="Picture 2" descr="11.1 TD-Gammon">
            <a:extLst>
              <a:ext uri="{FF2B5EF4-FFF2-40B4-BE49-F238E27FC236}">
                <a16:creationId xmlns:a16="http://schemas.microsoft.com/office/drawing/2014/main" id="{18BF4A32-7AFB-093C-D19D-28A01AC873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749" y="735162"/>
            <a:ext cx="4622735" cy="2581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11.1 TD-Gammon">
            <a:extLst>
              <a:ext uri="{FF2B5EF4-FFF2-40B4-BE49-F238E27FC236}">
                <a16:creationId xmlns:a16="http://schemas.microsoft.com/office/drawing/2014/main" id="{5E344558-F3B3-FB03-DC99-E309229259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748" y="3541452"/>
            <a:ext cx="4622735" cy="2403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95610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90CF78-A834-65D5-29E3-E9E03793B7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>
            <a:extLst>
              <a:ext uri="{FF2B5EF4-FFF2-40B4-BE49-F238E27FC236}">
                <a16:creationId xmlns:a16="http://schemas.microsoft.com/office/drawing/2014/main" id="{A4D70AFC-7F37-6F58-416D-5FAF7B5885BC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1482251" cy="735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rgbClr val="E84A27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dirty="0">
                <a:latin typeface="Calibri"/>
                <a:cs typeface="Calibri"/>
              </a:rPr>
              <a:t>Reinforcement Learning as an Algorithm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4C073F-E980-B842-FCC5-C2FAB36F1D68}"/>
              </a:ext>
            </a:extLst>
          </p:cNvPr>
          <p:cNvSpPr txBox="1"/>
          <p:nvPr/>
        </p:nvSpPr>
        <p:spPr>
          <a:xfrm>
            <a:off x="5316189" y="1703199"/>
            <a:ext cx="643642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RL Today: Ubiquitous Applications</a:t>
            </a: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Game-playing AIs (Chess, Go, StarCraft)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Robotics &amp; control systems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Everyday tech: ads, recommendations, resource allocation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A78B5F-74F2-920F-D5B1-CFDD7946C9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386" y="1791389"/>
            <a:ext cx="4560048" cy="2308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4077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5B2FDF-E6DA-CF1E-8DAB-5BADB261CB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>
            <a:extLst>
              <a:ext uri="{FF2B5EF4-FFF2-40B4-BE49-F238E27FC236}">
                <a16:creationId xmlns:a16="http://schemas.microsoft.com/office/drawing/2014/main" id="{6215A047-0B23-71BB-15DA-919465F72620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1482251" cy="735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rgbClr val="E84A27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dirty="0">
                <a:latin typeface="Calibri"/>
                <a:cs typeface="Calibri"/>
              </a:rPr>
              <a:t>Reinforcement Learning as an Algorithm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1FE1E0-6D6C-A498-2D50-6A4F7673CBED}"/>
              </a:ext>
            </a:extLst>
          </p:cNvPr>
          <p:cNvSpPr txBox="1"/>
          <p:nvPr/>
        </p:nvSpPr>
        <p:spPr>
          <a:xfrm>
            <a:off x="6741227" y="1560695"/>
            <a:ext cx="5450773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Algorithmic Takeaways</a:t>
            </a: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Hebb: correlation-based associations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Error-driven: prediction error updates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Convergence across psychology, engineering, AI</a:t>
            </a:r>
          </a:p>
        </p:txBody>
      </p:sp>
      <p:pic>
        <p:nvPicPr>
          <p:cNvPr id="2052" name="Picture 4" descr="Fig. 9">
            <a:extLst>
              <a:ext uri="{FF2B5EF4-FFF2-40B4-BE49-F238E27FC236}">
                <a16:creationId xmlns:a16="http://schemas.microsoft.com/office/drawing/2014/main" id="{A0AF9862-5758-7F14-F4D4-03BB46DAC9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175" y="931249"/>
            <a:ext cx="5969000" cy="482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09271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5CB9E45-42E1-51E0-9F59-9C62EC4158C4}"/>
              </a:ext>
            </a:extLst>
          </p:cNvPr>
          <p:cNvSpPr txBox="1"/>
          <p:nvPr/>
        </p:nvSpPr>
        <p:spPr>
          <a:xfrm>
            <a:off x="950351" y="1103793"/>
            <a:ext cx="1038025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Reading Check 6-2</a:t>
            </a:r>
          </a:p>
          <a:p>
            <a:endParaRPr lang="en-US" sz="3600" dirty="0"/>
          </a:p>
          <a:p>
            <a:r>
              <a:rPr lang="en-US" sz="3600" b="1" dirty="0"/>
              <a:t>Password</a:t>
            </a:r>
            <a:r>
              <a:rPr lang="en-US" sz="3600" dirty="0"/>
              <a:t>: actor</a:t>
            </a:r>
          </a:p>
          <a:p>
            <a:endParaRPr lang="en-US" sz="3600" dirty="0"/>
          </a:p>
          <a:p>
            <a:r>
              <a:rPr lang="en-US" sz="3600" b="1" dirty="0"/>
              <a:t>Question</a:t>
            </a:r>
            <a:r>
              <a:rPr lang="en-US" sz="3600" dirty="0"/>
              <a:t>: Is social learning (learning from other people) classical or operant conditioning? Defend your answer.</a:t>
            </a:r>
          </a:p>
        </p:txBody>
      </p:sp>
    </p:spTree>
    <p:extLst>
      <p:ext uri="{BB962C8B-B14F-4D97-AF65-F5344CB8AC3E}">
        <p14:creationId xmlns:p14="http://schemas.microsoft.com/office/powerpoint/2010/main" val="7344127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D56DB2-037C-BB21-49C9-810D0140C0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>
            <a:extLst>
              <a:ext uri="{FF2B5EF4-FFF2-40B4-BE49-F238E27FC236}">
                <a16:creationId xmlns:a16="http://schemas.microsoft.com/office/drawing/2014/main" id="{3359B961-97B9-CC1D-04CD-83CFAB1E2CA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1482251" cy="735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rgbClr val="E84A27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dirty="0">
                <a:latin typeface="Calibri"/>
                <a:cs typeface="Calibri"/>
              </a:rPr>
              <a:t>Reinforcement Learning as an Algorithm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A8C76E-B277-98EC-0D68-2C094645CCB4}"/>
              </a:ext>
            </a:extLst>
          </p:cNvPr>
          <p:cNvSpPr txBox="1"/>
          <p:nvPr/>
        </p:nvSpPr>
        <p:spPr>
          <a:xfrm>
            <a:off x="4708414" y="2190087"/>
            <a:ext cx="7333165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What We Learned / What’s Next</a:t>
            </a: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RL needs prediction error, not just Hebb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Delta rule → TD learning → actor–critic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Next: how the brain implements these signals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A03868-3374-DAF2-D653-D116520A0B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43" y="847568"/>
            <a:ext cx="4471971" cy="4657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1764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>
            <a:extLst>
              <a:ext uri="{FF2B5EF4-FFF2-40B4-BE49-F238E27FC236}">
                <a16:creationId xmlns:a16="http://schemas.microsoft.com/office/drawing/2014/main" id="{4B2CA281-11FA-A27B-CD7A-9F443FAEA403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1482251" cy="735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rgbClr val="E84A27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dirty="0">
                <a:latin typeface="Calibri"/>
                <a:cs typeface="Calibri"/>
              </a:rPr>
              <a:t>Reinforcement Learning as an Algorithm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6A92D8F-BC67-D36F-DFAC-BB3167810E94}"/>
              </a:ext>
            </a:extLst>
          </p:cNvPr>
          <p:cNvSpPr txBox="1"/>
          <p:nvPr/>
        </p:nvSpPr>
        <p:spPr>
          <a:xfrm>
            <a:off x="5231217" y="1336956"/>
            <a:ext cx="6726865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Recap &amp; Overview</a:t>
            </a:r>
          </a:p>
          <a:p>
            <a:r>
              <a:rPr lang="en-US" sz="2800" dirty="0"/>
              <a:t>RL = linking actions to delayed outcomes</a:t>
            </a:r>
          </a:p>
          <a:p>
            <a:endParaRPr lang="en-US" dirty="0"/>
          </a:p>
          <a:p>
            <a:r>
              <a:rPr lang="en-US" sz="3200" b="1" dirty="0"/>
              <a:t>Today</a:t>
            </a:r>
            <a:r>
              <a:rPr lang="en-US" sz="3200" dirty="0"/>
              <a:t>:</a:t>
            </a:r>
          </a:p>
          <a:p>
            <a:r>
              <a:rPr lang="en-US" sz="2800" dirty="0"/>
              <a:t>Today: algorithmic story across fields</a:t>
            </a:r>
          </a:p>
          <a:p>
            <a:r>
              <a:rPr lang="en-US" sz="2800" dirty="0"/>
              <a:t>Theme: from Hebb to error-driven learning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169B6E8-01DF-05CA-E3A3-8017F5D7D3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575" y="978196"/>
            <a:ext cx="4471971" cy="4657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0012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A3965C-511A-1D00-1875-687F611F1C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>
            <a:extLst>
              <a:ext uri="{FF2B5EF4-FFF2-40B4-BE49-F238E27FC236}">
                <a16:creationId xmlns:a16="http://schemas.microsoft.com/office/drawing/2014/main" id="{A911F3D1-BC78-A66C-7F1A-B7DAC471592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1482251" cy="735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rgbClr val="E84A27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dirty="0">
                <a:latin typeface="Calibri"/>
                <a:cs typeface="Calibri"/>
              </a:rPr>
              <a:t>Reinforcement Learning as an Algorithm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BA03A41-8143-6AE6-2B84-BE7DF06095B4}"/>
              </a:ext>
            </a:extLst>
          </p:cNvPr>
          <p:cNvSpPr txBox="1"/>
          <p:nvPr/>
        </p:nvSpPr>
        <p:spPr>
          <a:xfrm>
            <a:off x="5231217" y="1336956"/>
            <a:ext cx="6726865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A Multidisciplinary Story</a:t>
            </a:r>
            <a:r>
              <a:rPr lang="en-US" sz="3200" dirty="0"/>
              <a:t>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Psychology: conditioning &amp; trial-and-error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Engineering: adaptive filters &amp; delta rule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AI: early neural nets &amp; RL models</a:t>
            </a:r>
          </a:p>
        </p:txBody>
      </p:sp>
      <p:pic>
        <p:nvPicPr>
          <p:cNvPr id="8194" name="Picture 2" descr="Cognitive science - Wikipedia">
            <a:extLst>
              <a:ext uri="{FF2B5EF4-FFF2-40B4-BE49-F238E27FC236}">
                <a16:creationId xmlns:a16="http://schemas.microsoft.com/office/drawing/2014/main" id="{610F5E46-1458-C4BC-A8B7-CC129D3125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489" y="821452"/>
            <a:ext cx="4785882" cy="4785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80780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542A79-1980-4AD4-2E63-8D634E09A5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>
            <a:extLst>
              <a:ext uri="{FF2B5EF4-FFF2-40B4-BE49-F238E27FC236}">
                <a16:creationId xmlns:a16="http://schemas.microsoft.com/office/drawing/2014/main" id="{AECD5F6F-E8AD-535B-CE05-672B4A2C8C7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1482251" cy="735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rgbClr val="E84A27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dirty="0">
                <a:latin typeface="Calibri"/>
                <a:cs typeface="Calibri"/>
              </a:rPr>
              <a:t>Reinforcement Learning as an Algorithm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27C2084-7F05-FBE1-D45D-758EE44F4207}"/>
              </a:ext>
            </a:extLst>
          </p:cNvPr>
          <p:cNvSpPr txBox="1"/>
          <p:nvPr/>
        </p:nvSpPr>
        <p:spPr>
          <a:xfrm>
            <a:off x="6958940" y="2092330"/>
            <a:ext cx="4959386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Thorndike’s Trial-and-Error</a:t>
            </a: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Cats in puzzle boxes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Law of Effect: rewarded actions stamped in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Early psychology of reinforcement</a:t>
            </a:r>
          </a:p>
        </p:txBody>
      </p:sp>
      <p:pic>
        <p:nvPicPr>
          <p:cNvPr id="9218" name="Picture 2" descr="Edward Thorndike's Puzzle Box | Overview &amp; Implications - Lesson | Study.com">
            <a:extLst>
              <a:ext uri="{FF2B5EF4-FFF2-40B4-BE49-F238E27FC236}">
                <a16:creationId xmlns:a16="http://schemas.microsoft.com/office/drawing/2014/main" id="{0BE4CF97-57C2-782D-1C1E-298D7E1EC7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424" y="1092200"/>
            <a:ext cx="5715000" cy="467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90696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F18906-AD14-5F0F-5BEA-C321759E69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>
            <a:extLst>
              <a:ext uri="{FF2B5EF4-FFF2-40B4-BE49-F238E27FC236}">
                <a16:creationId xmlns:a16="http://schemas.microsoft.com/office/drawing/2014/main" id="{B408B056-3BCE-ACAC-6A19-69F6C054E30A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1482251" cy="735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rgbClr val="E84A27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dirty="0">
                <a:latin typeface="Calibri"/>
                <a:cs typeface="Calibri"/>
              </a:rPr>
              <a:t>Reinforcement Learning as an Algorithm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5872622-48C0-426E-FFC7-2A411A173CD8}"/>
              </a:ext>
            </a:extLst>
          </p:cNvPr>
          <p:cNvSpPr txBox="1"/>
          <p:nvPr/>
        </p:nvSpPr>
        <p:spPr>
          <a:xfrm>
            <a:off x="6341423" y="2092330"/>
            <a:ext cx="5576903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Minsky’s SNARC (1951)</a:t>
            </a: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Neural network maze-solver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40 neurons, reinforced recent synapses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Worked in simple cases, failed in complex ones</a:t>
            </a:r>
          </a:p>
        </p:txBody>
      </p:sp>
      <p:pic>
        <p:nvPicPr>
          <p:cNvPr id="10242" name="Picture 2" descr="ai #snarc #neural #humble #grateful #innovation #autonomous #techhistory  #engineering #deeplearning #curiositydriven | Miguel Ángel de Frutos Carro">
            <a:extLst>
              <a:ext uri="{FF2B5EF4-FFF2-40B4-BE49-F238E27FC236}">
                <a16:creationId xmlns:a16="http://schemas.microsoft.com/office/drawing/2014/main" id="{3E960FE9-14B9-A525-E68B-C1ADEDBC6B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56" b="16835"/>
          <a:stretch>
            <a:fillRect/>
          </a:stretch>
        </p:blipFill>
        <p:spPr bwMode="auto">
          <a:xfrm>
            <a:off x="793665" y="735162"/>
            <a:ext cx="4502728" cy="5045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98616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1E25E6-EE9D-29EB-7F02-596DECB623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>
            <a:extLst>
              <a:ext uri="{FF2B5EF4-FFF2-40B4-BE49-F238E27FC236}">
                <a16:creationId xmlns:a16="http://schemas.microsoft.com/office/drawing/2014/main" id="{9A77275A-FA8F-E322-758B-D676E35D6169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1482251" cy="735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rgbClr val="E84A27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dirty="0">
                <a:latin typeface="Calibri"/>
                <a:cs typeface="Calibri"/>
              </a:rPr>
              <a:t>Reinforcement Learning as an Algorithm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A05A43-4383-5642-9A6C-8FAF7D2E55DA}"/>
              </a:ext>
            </a:extLst>
          </p:cNvPr>
          <p:cNvSpPr txBox="1"/>
          <p:nvPr/>
        </p:nvSpPr>
        <p:spPr>
          <a:xfrm>
            <a:off x="6027406" y="1403561"/>
            <a:ext cx="5909412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The Temporal Credit Assignment Problem</a:t>
            </a: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Which action deserves credit?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Last action reinforced, earlier ones ignored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Reinforce all actions equally → too slow</a:t>
            </a:r>
          </a:p>
        </p:txBody>
      </p:sp>
      <p:pic>
        <p:nvPicPr>
          <p:cNvPr id="3" name="Picture 2" descr="11 Ways To Cook: Find out Which Is Best, Plus Tips">
            <a:extLst>
              <a:ext uri="{FF2B5EF4-FFF2-40B4-BE49-F238E27FC236}">
                <a16:creationId xmlns:a16="http://schemas.microsoft.com/office/drawing/2014/main" id="{2EA16D2B-0796-7F5E-B7D2-E931509584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426" y="1403561"/>
            <a:ext cx="5054699" cy="3372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01633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1E641A-CC4C-EE45-0034-E68A2A81C2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>
            <a:extLst>
              <a:ext uri="{FF2B5EF4-FFF2-40B4-BE49-F238E27FC236}">
                <a16:creationId xmlns:a16="http://schemas.microsoft.com/office/drawing/2014/main" id="{DD490A2E-495F-D8B7-0B2C-A94F41667FAC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1482251" cy="735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rgbClr val="E84A27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dirty="0">
                <a:latin typeface="Calibri"/>
                <a:cs typeface="Calibri"/>
              </a:rPr>
              <a:t>Reinforcement Learning as an Algorithm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E00EA5D-F845-32B4-F980-4A81EDF74F4A}"/>
              </a:ext>
            </a:extLst>
          </p:cNvPr>
          <p:cNvSpPr txBox="1"/>
          <p:nvPr/>
        </p:nvSpPr>
        <p:spPr>
          <a:xfrm>
            <a:off x="4320209" y="2092330"/>
            <a:ext cx="7598117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How Hebb Can Support Reinforcement</a:t>
            </a: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Associations shift action probabilities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Cues paired with outcomes bias behavior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Reinforcement can shape Hebbian plasticity</a:t>
            </a:r>
          </a:p>
        </p:txBody>
      </p:sp>
      <p:pic>
        <p:nvPicPr>
          <p:cNvPr id="3" name="Picture 2" descr="Frontiers | Fear conditioning in invertebrates">
            <a:extLst>
              <a:ext uri="{FF2B5EF4-FFF2-40B4-BE49-F238E27FC236}">
                <a16:creationId xmlns:a16="http://schemas.microsoft.com/office/drawing/2014/main" id="{15D85B6F-F460-7AE3-151F-940236BC61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372" t="68878"/>
          <a:stretch>
            <a:fillRect/>
          </a:stretch>
        </p:blipFill>
        <p:spPr bwMode="auto">
          <a:xfrm>
            <a:off x="425302" y="3957640"/>
            <a:ext cx="3856074" cy="1535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Frontiers | Fear conditioning in invertebrates">
            <a:extLst>
              <a:ext uri="{FF2B5EF4-FFF2-40B4-BE49-F238E27FC236}">
                <a16:creationId xmlns:a16="http://schemas.microsoft.com/office/drawing/2014/main" id="{6749FB06-B920-F92B-E8B3-7C1C7729CC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878" r="64070"/>
          <a:stretch>
            <a:fillRect/>
          </a:stretch>
        </p:blipFill>
        <p:spPr bwMode="auto">
          <a:xfrm>
            <a:off x="0" y="887562"/>
            <a:ext cx="4380614" cy="1535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Frontiers | Fear conditioning in invertebrates">
            <a:extLst>
              <a:ext uri="{FF2B5EF4-FFF2-40B4-BE49-F238E27FC236}">
                <a16:creationId xmlns:a16="http://schemas.microsoft.com/office/drawing/2014/main" id="{A3881F1F-0482-DDD0-F405-D178912486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30" t="68878" r="31628"/>
          <a:stretch>
            <a:fillRect/>
          </a:stretch>
        </p:blipFill>
        <p:spPr bwMode="auto">
          <a:xfrm>
            <a:off x="425302" y="2422601"/>
            <a:ext cx="3955312" cy="1535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79715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D48BB0-60DA-AB99-8F9D-7DCDF85353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>
            <a:extLst>
              <a:ext uri="{FF2B5EF4-FFF2-40B4-BE49-F238E27FC236}">
                <a16:creationId xmlns:a16="http://schemas.microsoft.com/office/drawing/2014/main" id="{7CAE1E92-517C-B8E7-B237-2CEC544D6F0A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1482251" cy="735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rgbClr val="E84A27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dirty="0">
                <a:latin typeface="Calibri"/>
                <a:cs typeface="Calibri"/>
              </a:rPr>
              <a:t>Reinforcement Learning as an Algorithm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3E87979-437C-E3AF-A457-3BA488A38FF8}"/>
              </a:ext>
            </a:extLst>
          </p:cNvPr>
          <p:cNvSpPr txBox="1"/>
          <p:nvPr/>
        </p:nvSpPr>
        <p:spPr>
          <a:xfrm>
            <a:off x="4593883" y="2198347"/>
            <a:ext cx="7598117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Why Hebb Fails at RL</a:t>
            </a: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Correlation-based, not outcome-based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No way to handle delayed consequences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Struggles with credit assignment</a:t>
            </a:r>
          </a:p>
        </p:txBody>
      </p:sp>
      <p:pic>
        <p:nvPicPr>
          <p:cNvPr id="3" name="Picture 2" descr="Frontiers | Fear conditioning in invertebrates">
            <a:extLst>
              <a:ext uri="{FF2B5EF4-FFF2-40B4-BE49-F238E27FC236}">
                <a16:creationId xmlns:a16="http://schemas.microsoft.com/office/drawing/2014/main" id="{78D63D30-EEFC-963F-0FAE-E7FB1F0E54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372" t="68878"/>
          <a:stretch>
            <a:fillRect/>
          </a:stretch>
        </p:blipFill>
        <p:spPr bwMode="auto">
          <a:xfrm>
            <a:off x="425302" y="3957640"/>
            <a:ext cx="3856074" cy="1535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Frontiers | Fear conditioning in invertebrates">
            <a:extLst>
              <a:ext uri="{FF2B5EF4-FFF2-40B4-BE49-F238E27FC236}">
                <a16:creationId xmlns:a16="http://schemas.microsoft.com/office/drawing/2014/main" id="{632FF938-3C67-E18D-92BF-D46EB806D0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878" r="64070"/>
          <a:stretch>
            <a:fillRect/>
          </a:stretch>
        </p:blipFill>
        <p:spPr bwMode="auto">
          <a:xfrm>
            <a:off x="0" y="887562"/>
            <a:ext cx="4380614" cy="1535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Frontiers | Fear conditioning in invertebrates">
            <a:extLst>
              <a:ext uri="{FF2B5EF4-FFF2-40B4-BE49-F238E27FC236}">
                <a16:creationId xmlns:a16="http://schemas.microsoft.com/office/drawing/2014/main" id="{147D9A9E-BAE4-8CD6-6D24-B4923C2E1C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30" t="68878" r="31628"/>
          <a:stretch>
            <a:fillRect/>
          </a:stretch>
        </p:blipFill>
        <p:spPr bwMode="auto">
          <a:xfrm>
            <a:off x="425302" y="2422601"/>
            <a:ext cx="3955312" cy="1535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5532558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Custom 5">
      <a:dk1>
        <a:srgbClr val="13284B"/>
      </a:dk1>
      <a:lt1>
        <a:srgbClr val="FFFFFF"/>
      </a:lt1>
      <a:dk2>
        <a:srgbClr val="1E3877"/>
      </a:dk2>
      <a:lt2>
        <a:srgbClr val="F8FAFC"/>
      </a:lt2>
      <a:accent1>
        <a:srgbClr val="FF552E"/>
      </a:accent1>
      <a:accent2>
        <a:srgbClr val="1D58A7"/>
      </a:accent2>
      <a:accent3>
        <a:srgbClr val="F5821E"/>
      </a:accent3>
      <a:accent4>
        <a:srgbClr val="009FD3"/>
      </a:accent4>
      <a:accent5>
        <a:srgbClr val="DD3403"/>
      </a:accent5>
      <a:accent6>
        <a:srgbClr val="D2D2D2"/>
      </a:accent6>
      <a:hlink>
        <a:srgbClr val="1D58A7"/>
      </a:hlink>
      <a:folHlink>
        <a:srgbClr val="DD3403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9" id="{EB6B2FBE-53CE-AE45-9D18-D10FBF4063E0}" vid="{7AC8A834-0896-8341-9AC3-2DE1C842C7A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Custom Design</Template>
  <TotalTime>24899</TotalTime>
  <Words>4313</Words>
  <Application>Microsoft Macintosh PowerPoint</Application>
  <PresentationFormat>Widescreen</PresentationFormat>
  <Paragraphs>480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Georgia</vt:lpstr>
      <vt:lpstr>Custom Design</vt:lpstr>
      <vt:lpstr>BCOG 100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Here</dc:title>
  <dc:creator>Willits, Jon Anthony</dc:creator>
  <cp:lastModifiedBy>Willits, Jon Anthony</cp:lastModifiedBy>
  <cp:revision>420</cp:revision>
  <dcterms:created xsi:type="dcterms:W3CDTF">2022-08-22T20:35:14Z</dcterms:created>
  <dcterms:modified xsi:type="dcterms:W3CDTF">2025-10-02T17:53:44Z</dcterms:modified>
</cp:coreProperties>
</file>